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429" r:id="rId3"/>
    <p:sldId id="417" r:id="rId4"/>
    <p:sldId id="432" r:id="rId5"/>
    <p:sldId id="476" r:id="rId6"/>
    <p:sldId id="477" r:id="rId7"/>
    <p:sldId id="478" r:id="rId8"/>
    <p:sldId id="480" r:id="rId9"/>
    <p:sldId id="450" r:id="rId10"/>
    <p:sldId id="481" r:id="rId11"/>
    <p:sldId id="482" r:id="rId12"/>
    <p:sldId id="444" r:id="rId1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23">
          <p15:clr>
            <a:srgbClr val="A4A3A4"/>
          </p15:clr>
        </p15:guide>
        <p15:guide id="2" pos="33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66"/>
    <a:srgbClr val="FFFF99"/>
    <a:srgbClr val="0000FF"/>
    <a:srgbClr val="008000"/>
    <a:srgbClr val="0033CC"/>
    <a:srgbClr val="FFCCFF"/>
    <a:srgbClr val="CCECFF"/>
    <a:srgbClr val="FF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howGuides="1">
      <p:cViewPr varScale="1">
        <p:scale>
          <a:sx n="87" d="100"/>
          <a:sy n="87" d="100"/>
        </p:scale>
        <p:origin x="-744" y="-82"/>
      </p:cViewPr>
      <p:guideLst>
        <p:guide orient="horz" pos="2523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248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7F43EE-5105-49C6-8DD6-3981E187AB4A}" type="datetimeFigureOut">
              <a:rPr lang="de-AT"/>
              <a:pPr>
                <a:defRPr/>
              </a:pPr>
              <a:t>28.02.2021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4B220A-C7CB-47B3-99DE-5065AF2F3E3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62236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DF00A-CF9C-4B8E-BFE3-A68C3E9191BF}" type="datetimeFigureOut">
              <a:rPr lang="de-AT" smtClean="0"/>
              <a:t>28.02.2021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C315D-78A8-4A7F-B88D-67B65DA22E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073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590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128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40563" y="174625"/>
            <a:ext cx="1924050" cy="61547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65238" y="174625"/>
            <a:ext cx="5622925" cy="61547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867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551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249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24013" y="1651000"/>
            <a:ext cx="3576637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53050" y="1651000"/>
            <a:ext cx="35782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726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594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177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14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651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868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C3C3"/>
            </a:gs>
            <a:gs pos="50000">
              <a:schemeClr val="bg1"/>
            </a:gs>
            <a:gs pos="100000">
              <a:srgbClr val="C3C3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ChangeArrowheads="1"/>
          </p:cNvSpPr>
          <p:nvPr userDrawn="1"/>
        </p:nvSpPr>
        <p:spPr bwMode="auto">
          <a:xfrm rot="-5400000">
            <a:off x="-1238250" y="3906838"/>
            <a:ext cx="5132388" cy="144462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 smtClean="0">
              <a:cs typeface="+mn-cs"/>
            </a:endParaRP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4013" y="1651000"/>
            <a:ext cx="7307262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1029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265238" y="174625"/>
            <a:ext cx="7699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Klicken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Sie</a:t>
            </a:r>
            <a:r>
              <a:rPr lang="en-GB" altLang="de-DE" dirty="0" smtClean="0"/>
              <a:t>, um das </a:t>
            </a:r>
            <a:r>
              <a:rPr lang="en-GB" altLang="de-DE" dirty="0" err="1" smtClean="0"/>
              <a:t>Titelformat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zu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bearbeiten</a:t>
            </a:r>
            <a:endParaRPr lang="en-GB" altLang="de-DE" dirty="0" smtClean="0"/>
          </a:p>
        </p:txBody>
      </p:sp>
      <p:sp>
        <p:nvSpPr>
          <p:cNvPr id="1034" name="Rectangle 33"/>
          <p:cNvSpPr>
            <a:spLocks noChangeArrowheads="1"/>
          </p:cNvSpPr>
          <p:nvPr userDrawn="1"/>
        </p:nvSpPr>
        <p:spPr bwMode="auto">
          <a:xfrm>
            <a:off x="1258888" y="1412875"/>
            <a:ext cx="7885112" cy="144463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 smtClean="0">
              <a:cs typeface="+mn-cs"/>
            </a:endParaRPr>
          </a:p>
        </p:txBody>
      </p:sp>
      <p:sp>
        <p:nvSpPr>
          <p:cNvPr id="1035" name="Text Box 34"/>
          <p:cNvSpPr txBox="1">
            <a:spLocks noChangeArrowheads="1"/>
          </p:cNvSpPr>
          <p:nvPr userDrawn="1"/>
        </p:nvSpPr>
        <p:spPr bwMode="auto">
          <a:xfrm>
            <a:off x="49213" y="1774379"/>
            <a:ext cx="1150937" cy="460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lang="en-GB" b="1" dirty="0" smtClean="0">
                <a:solidFill>
                  <a:srgbClr val="777777"/>
                </a:solidFill>
                <a:cs typeface="+mn-cs"/>
              </a:rPr>
              <a:t>Contents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dirty="0" smtClean="0">
                <a:solidFill>
                  <a:srgbClr val="777777"/>
                </a:solidFill>
                <a:cs typeface="+mn-cs"/>
              </a:rPr>
              <a:t>How it began?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dirty="0" smtClean="0">
                <a:solidFill>
                  <a:srgbClr val="777777"/>
                </a:solidFill>
                <a:cs typeface="+mn-cs"/>
              </a:rPr>
              <a:t>Who is involved?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dirty="0" smtClean="0">
                <a:solidFill>
                  <a:srgbClr val="777777"/>
                </a:solidFill>
                <a:cs typeface="+mn-cs"/>
              </a:rPr>
              <a:t>What are we doing?</a:t>
            </a:r>
          </a:p>
          <a:p>
            <a:pPr algn="ctr">
              <a:spcAft>
                <a:spcPts val="1800"/>
              </a:spcAft>
              <a:defRPr/>
            </a:pPr>
            <a:r>
              <a:rPr lang="en-GB" sz="1200" dirty="0" smtClean="0">
                <a:solidFill>
                  <a:srgbClr val="777777"/>
                </a:solidFill>
                <a:cs typeface="+mn-cs"/>
              </a:rPr>
              <a:t>Past</a:t>
            </a:r>
            <a:r>
              <a:rPr lang="en-GB" sz="1200" baseline="0" dirty="0" smtClean="0">
                <a:solidFill>
                  <a:srgbClr val="777777"/>
                </a:solidFill>
                <a:cs typeface="+mn-cs"/>
              </a:rPr>
              <a:t> / </a:t>
            </a:r>
            <a:r>
              <a:rPr lang="en-GB" sz="1200" dirty="0" smtClean="0">
                <a:solidFill>
                  <a:srgbClr val="777777"/>
                </a:solidFill>
                <a:cs typeface="+mn-cs"/>
              </a:rPr>
              <a:t>Future</a:t>
            </a:r>
          </a:p>
          <a:p>
            <a:pPr algn="ctr">
              <a:spcAft>
                <a:spcPts val="1800"/>
              </a:spcAft>
              <a:defRPr/>
            </a:pPr>
            <a:r>
              <a:rPr lang="en-GB" sz="1200" dirty="0" smtClean="0">
                <a:solidFill>
                  <a:srgbClr val="777777"/>
                </a:solidFill>
                <a:cs typeface="+mn-cs"/>
              </a:rPr>
              <a:t>Further Information</a:t>
            </a:r>
          </a:p>
        </p:txBody>
      </p:sp>
      <p:sp>
        <p:nvSpPr>
          <p:cNvPr id="28" name="Rectangle 25"/>
          <p:cNvSpPr>
            <a:spLocks noChangeArrowheads="1"/>
          </p:cNvSpPr>
          <p:nvPr userDrawn="1"/>
        </p:nvSpPr>
        <p:spPr bwMode="auto">
          <a:xfrm>
            <a:off x="-36513" y="6430963"/>
            <a:ext cx="9190038" cy="441325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 smtClean="0"/>
          </a:p>
        </p:txBody>
      </p:sp>
      <p:sp>
        <p:nvSpPr>
          <p:cNvPr id="29" name="Text Box 26"/>
          <p:cNvSpPr txBox="1">
            <a:spLocks noChangeArrowheads="1"/>
          </p:cNvSpPr>
          <p:nvPr userDrawn="1"/>
        </p:nvSpPr>
        <p:spPr bwMode="auto">
          <a:xfrm>
            <a:off x="4479925" y="6496050"/>
            <a:ext cx="163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1200" dirty="0" smtClean="0">
                <a:solidFill>
                  <a:srgbClr val="E7E200"/>
                </a:solidFill>
                <a:cs typeface="+mn-cs"/>
              </a:rPr>
              <a:t>www.emilyo.eu </a:t>
            </a:r>
            <a:endParaRPr lang="en-GB" sz="1200" dirty="0" smtClean="0">
              <a:solidFill>
                <a:srgbClr val="E7E2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4627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6"/>
          <p:cNvSpPr txBox="1">
            <a:spLocks noChangeArrowheads="1"/>
          </p:cNvSpPr>
          <p:nvPr userDrawn="1"/>
        </p:nvSpPr>
        <p:spPr bwMode="auto">
          <a:xfrm>
            <a:off x="98742" y="6456363"/>
            <a:ext cx="4003874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000" dirty="0" smtClean="0">
                <a:solidFill>
                  <a:srgbClr val="E7E200"/>
                </a:solidFill>
                <a:latin typeface="+mj-lt"/>
                <a:cs typeface="+mn-cs"/>
              </a:rPr>
              <a:t>Colonel Assoc. Prof. Harald GELL, PhD, MSc, MSD, MBA</a:t>
            </a:r>
          </a:p>
          <a:p>
            <a:pPr>
              <a:defRPr/>
            </a:pPr>
            <a:r>
              <a:rPr lang="en-GB" sz="1000" dirty="0" smtClean="0">
                <a:solidFill>
                  <a:srgbClr val="E7E200"/>
                </a:solidFill>
                <a:latin typeface="+mj-lt"/>
                <a:cs typeface="+mn-cs"/>
              </a:rPr>
              <a:t>Chairman of the Military Erasmus (EMILYO)</a:t>
            </a:r>
            <a:r>
              <a:rPr lang="en-GB" sz="1000" baseline="0" dirty="0" smtClean="0">
                <a:solidFill>
                  <a:srgbClr val="E7E200"/>
                </a:solidFill>
                <a:latin typeface="+mj-lt"/>
                <a:cs typeface="+mn-cs"/>
              </a:rPr>
              <a:t> </a:t>
            </a:r>
            <a:r>
              <a:rPr lang="en-GB" sz="1000" dirty="0" smtClean="0">
                <a:solidFill>
                  <a:srgbClr val="E7E200"/>
                </a:solidFill>
                <a:latin typeface="+mj-lt"/>
                <a:cs typeface="+mn-cs"/>
              </a:rPr>
              <a:t>Implementation Group</a:t>
            </a:r>
          </a:p>
        </p:txBody>
      </p:sp>
      <p:pic>
        <p:nvPicPr>
          <p:cNvPr id="3" name="Picture 2" descr="Insignia of the Estonian Military Academy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258" y="6437313"/>
            <a:ext cx="4183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106B60A1-08DC-B843-ADDA-2A82DD728C0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64" y="66649"/>
            <a:ext cx="722089" cy="720000"/>
          </a:xfrm>
          <a:prstGeom prst="rect">
            <a:avLst/>
          </a:prstGeom>
          <a:effectLst/>
        </p:spPr>
      </p:pic>
      <p:sp>
        <p:nvSpPr>
          <p:cNvPr id="17" name="Text Box 30"/>
          <p:cNvSpPr txBox="1">
            <a:spLocks noChangeArrowheads="1"/>
          </p:cNvSpPr>
          <p:nvPr userDrawn="1"/>
        </p:nvSpPr>
        <p:spPr bwMode="auto">
          <a:xfrm>
            <a:off x="401638" y="1264588"/>
            <a:ext cx="446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fld id="{B0450A71-CBB2-43CE-85CE-C721534E6A3F}" type="slidenum">
              <a:rPr lang="en-GB" altLang="de-DE" sz="1000" b="1" smtClean="0">
                <a:solidFill>
                  <a:srgbClr val="777777"/>
                </a:solidFill>
              </a:rPr>
              <a:pPr algn="ctr">
                <a:spcBef>
                  <a:spcPct val="20000"/>
                </a:spcBef>
                <a:defRPr/>
              </a:pPr>
              <a:t>‹Nr.›</a:t>
            </a:fld>
            <a:endParaRPr lang="en-GB" altLang="de-DE" sz="1000" b="1" smtClean="0">
              <a:solidFill>
                <a:srgbClr val="777777"/>
              </a:solidFill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 userDrawn="1"/>
        </p:nvSpPr>
        <p:spPr bwMode="auto">
          <a:xfrm>
            <a:off x="0" y="969313"/>
            <a:ext cx="1258888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GB" sz="1050" b="1" dirty="0" smtClean="0">
                <a:solidFill>
                  <a:srgbClr val="777777"/>
                </a:solidFill>
                <a:latin typeface="Arial" charset="0"/>
                <a:cs typeface="+mn-cs"/>
              </a:rPr>
              <a:t>Gender</a:t>
            </a:r>
          </a:p>
          <a:p>
            <a:pPr algn="ctr">
              <a:defRPr/>
            </a:pPr>
            <a:r>
              <a:rPr lang="en-GB" sz="1050" b="1" baseline="0" dirty="0" smtClean="0">
                <a:solidFill>
                  <a:srgbClr val="777777"/>
                </a:solidFill>
                <a:latin typeface="Arial" charset="0"/>
                <a:cs typeface="+mn-cs"/>
              </a:rPr>
              <a:t>Mainstreaming</a:t>
            </a:r>
          </a:p>
          <a:p>
            <a:pPr algn="ctr">
              <a:defRPr/>
            </a:pPr>
            <a:endParaRPr lang="en-GB" sz="1200" b="1" dirty="0" smtClean="0">
              <a:solidFill>
                <a:srgbClr val="777777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GB" sz="1050" dirty="0" smtClean="0">
                <a:solidFill>
                  <a:srgbClr val="777777"/>
                </a:solidFill>
                <a:latin typeface="Arial" charset="0"/>
                <a:cs typeface="+mn-cs"/>
              </a:rPr>
              <a:t>02 March 2021</a:t>
            </a:r>
            <a:endParaRPr lang="en-GB" sz="1050" dirty="0">
              <a:solidFill>
                <a:srgbClr val="777777"/>
              </a:solidFill>
              <a:latin typeface="Arial" charset="0"/>
              <a:cs typeface="+mn-cs"/>
            </a:endParaRP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"/>
          <a:stretch/>
        </p:blipFill>
        <p:spPr>
          <a:xfrm>
            <a:off x="183570" y="239925"/>
            <a:ext cx="713643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60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ct val="0"/>
        </a:spcBef>
        <a:spcAft>
          <a:spcPts val="600"/>
        </a:spcAft>
        <a:buChar char="–"/>
        <a:defRPr sz="2400">
          <a:solidFill>
            <a:schemeClr val="tx1"/>
          </a:solidFill>
          <a:latin typeface="+mn-lt"/>
        </a:defRPr>
      </a:lvl2pPr>
      <a:lvl3pPr marL="1079500" indent="-358775" algn="l" rtl="0" eaLnBrk="0" fontAlgn="base" hangingPunct="0"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</a:defRPr>
      </a:lvl3pPr>
      <a:lvl4pPr marL="1439863" indent="-358775" algn="l" rtl="0" eaLnBrk="0" fontAlgn="base" hangingPunct="0">
        <a:spcBef>
          <a:spcPct val="0"/>
        </a:spcBef>
        <a:spcAft>
          <a:spcPts val="600"/>
        </a:spcAft>
        <a:buChar char="–"/>
        <a:defRPr>
          <a:solidFill>
            <a:schemeClr val="tx1"/>
          </a:solidFill>
          <a:latin typeface="+mn-lt"/>
        </a:defRPr>
      </a:lvl4pPr>
      <a:lvl5pPr marL="1798638" indent="-358775" algn="l" rtl="0" eaLnBrk="0" fontAlgn="base" hangingPunct="0">
        <a:spcBef>
          <a:spcPct val="0"/>
        </a:spcBef>
        <a:spcAft>
          <a:spcPts val="60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ieraE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84" b="7072"/>
          <a:stretch>
            <a:fillRect/>
          </a:stretch>
        </p:blipFill>
        <p:spPr bwMode="auto">
          <a:xfrm>
            <a:off x="1397000" y="1546225"/>
            <a:ext cx="7766050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dir="162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2478" y="2510480"/>
            <a:ext cx="4576762" cy="3528392"/>
          </a:xfrm>
          <a:effectLst>
            <a:outerShdw blurRad="50800" dist="63500" dir="2700000" algn="tl" rotWithShape="0">
              <a:schemeClr val="tx1"/>
            </a:outerShdw>
          </a:effectLst>
        </p:spPr>
        <p:txBody>
          <a:bodyPr anchor="t"/>
          <a:lstStyle/>
          <a:p>
            <a:pPr algn="ctr" eaLnBrk="1" hangingPunct="1">
              <a:defRPr/>
            </a:pPr>
            <a:r>
              <a:rPr lang="en-US" altLang="de-DE" sz="2400" dirty="0" smtClean="0">
                <a:solidFill>
                  <a:srgbClr val="F2EC00"/>
                </a:solidFill>
              </a:rPr>
              <a:t>Implementation</a:t>
            </a:r>
            <a:br>
              <a:rPr lang="en-US" altLang="de-DE" sz="2400" dirty="0" smtClean="0">
                <a:solidFill>
                  <a:srgbClr val="F2EC00"/>
                </a:solidFill>
              </a:rPr>
            </a:br>
            <a:r>
              <a:rPr lang="en-US" altLang="de-DE" sz="2400" dirty="0" smtClean="0">
                <a:solidFill>
                  <a:srgbClr val="F2EC00"/>
                </a:solidFill>
              </a:rPr>
              <a:t>Group</a:t>
            </a:r>
            <a:r>
              <a:rPr lang="en-US" altLang="de-DE" sz="1400" dirty="0" smtClean="0">
                <a:solidFill>
                  <a:srgbClr val="F2EC00"/>
                </a:solidFill>
              </a:rPr>
              <a:t/>
            </a:r>
            <a:br>
              <a:rPr lang="en-US" altLang="de-DE" sz="1400" dirty="0" smtClean="0">
                <a:solidFill>
                  <a:srgbClr val="F2EC00"/>
                </a:solidFill>
              </a:rPr>
            </a:br>
            <a:r>
              <a:rPr lang="en-US" altLang="de-DE" sz="1400" dirty="0" smtClean="0">
                <a:solidFill>
                  <a:srgbClr val="F2EC00"/>
                </a:solidFill>
              </a:rPr>
              <a:t/>
            </a:r>
            <a:br>
              <a:rPr lang="en-US" altLang="de-DE" sz="1400" dirty="0" smtClean="0">
                <a:solidFill>
                  <a:srgbClr val="F2EC00"/>
                </a:solidFill>
              </a:rPr>
            </a:br>
            <a:r>
              <a:rPr lang="en-US" altLang="de-DE" sz="2400" dirty="0" smtClean="0">
                <a:solidFill>
                  <a:srgbClr val="F2EC00"/>
                </a:solidFill>
              </a:rPr>
              <a:t>LoD 10 (Gender Mainstreaming)</a:t>
            </a:r>
            <a:r>
              <a:rPr lang="en-US" altLang="de-DE" sz="1400" dirty="0" smtClean="0">
                <a:solidFill>
                  <a:srgbClr val="F2EC00"/>
                </a:solidFill>
              </a:rPr>
              <a:t/>
            </a:r>
            <a:br>
              <a:rPr lang="en-US" altLang="de-DE" sz="1400" dirty="0" smtClean="0">
                <a:solidFill>
                  <a:srgbClr val="F2EC00"/>
                </a:solidFill>
              </a:rPr>
            </a:br>
            <a:r>
              <a:rPr lang="en-US" altLang="de-DE" sz="1400" dirty="0">
                <a:solidFill>
                  <a:srgbClr val="F2EC00"/>
                </a:solidFill>
              </a:rPr>
              <a:t/>
            </a:r>
            <a:br>
              <a:rPr lang="en-US" altLang="de-DE" sz="1400" dirty="0">
                <a:solidFill>
                  <a:srgbClr val="F2EC00"/>
                </a:solidFill>
              </a:rPr>
            </a:br>
            <a:r>
              <a:rPr lang="de-AT" altLang="de-DE" sz="2400" dirty="0" smtClean="0">
                <a:solidFill>
                  <a:srgbClr val="F2EC00"/>
                </a:solidFill>
              </a:rPr>
              <a:t>3</a:t>
            </a:r>
            <a:r>
              <a:rPr lang="de-AT" altLang="de-DE" sz="2400" baseline="30000" dirty="0" smtClean="0">
                <a:solidFill>
                  <a:srgbClr val="F2EC00"/>
                </a:solidFill>
              </a:rPr>
              <a:t>rd</a:t>
            </a:r>
            <a:r>
              <a:rPr lang="de-AT" altLang="de-DE" sz="2400" dirty="0" smtClean="0">
                <a:solidFill>
                  <a:srgbClr val="F2EC00"/>
                </a:solidFill>
              </a:rPr>
              <a:t> Erasmus+ Gender</a:t>
            </a:r>
            <a:br>
              <a:rPr lang="de-AT" altLang="de-DE" sz="2400" dirty="0" smtClean="0">
                <a:solidFill>
                  <a:srgbClr val="F2EC00"/>
                </a:solidFill>
              </a:rPr>
            </a:br>
            <a:r>
              <a:rPr lang="de-AT" altLang="de-DE" sz="2400" dirty="0" smtClean="0">
                <a:solidFill>
                  <a:srgbClr val="F2EC00"/>
                </a:solidFill>
              </a:rPr>
              <a:t>Seminar</a:t>
            </a:r>
            <a:br>
              <a:rPr lang="de-AT" altLang="de-DE" sz="2400" dirty="0" smtClean="0">
                <a:solidFill>
                  <a:srgbClr val="F2EC00"/>
                </a:solidFill>
              </a:rPr>
            </a:br>
            <a:r>
              <a:rPr lang="de-AT" altLang="de-DE" sz="2400" dirty="0" smtClean="0">
                <a:solidFill>
                  <a:srgbClr val="F2EC00"/>
                </a:solidFill>
              </a:rPr>
              <a:t>at EMA</a:t>
            </a:r>
            <a:endParaRPr lang="en-US" altLang="de-DE" sz="2800" dirty="0">
              <a:solidFill>
                <a:srgbClr val="F2EC00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628800"/>
            <a:ext cx="1255713" cy="48085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85882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de-AT">
              <a:latin typeface="Arial" charset="0"/>
              <a:cs typeface="+mn-cs"/>
            </a:endParaRPr>
          </a:p>
        </p:txBody>
      </p:sp>
      <p:sp>
        <p:nvSpPr>
          <p:cNvPr id="2053" name="Textfeld 1"/>
          <p:cNvSpPr txBox="1">
            <a:spLocks noChangeArrowheads="1"/>
          </p:cNvSpPr>
          <p:nvPr/>
        </p:nvSpPr>
        <p:spPr bwMode="auto">
          <a:xfrm>
            <a:off x="1265238" y="296863"/>
            <a:ext cx="77771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3399"/>
                </a:solidFill>
              </a:rPr>
              <a:t>European Initiative</a:t>
            </a:r>
            <a:br>
              <a:rPr lang="en-US" altLang="de-DE" sz="3600" dirty="0">
                <a:solidFill>
                  <a:srgbClr val="003399"/>
                </a:solidFill>
              </a:rPr>
            </a:br>
            <a:r>
              <a:rPr lang="en-US" altLang="de-DE" sz="2200" dirty="0">
                <a:solidFill>
                  <a:srgbClr val="003399"/>
                </a:solidFill>
              </a:rPr>
              <a:t>for the exchange of young officers inspired by Erasmus</a:t>
            </a:r>
            <a:endParaRPr lang="de-AT" altLang="de-DE" sz="2200" dirty="0">
              <a:solidFill>
                <a:srgbClr val="0033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65679" y="5683193"/>
            <a:ext cx="2397556" cy="864096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 smtClean="0">
                <a:solidFill>
                  <a:schemeClr val="bg1"/>
                </a:solidFill>
              </a:rPr>
              <a:t>EMILYO</a:t>
            </a:r>
            <a:endParaRPr lang="en-US" altLang="de-DE" sz="2400" kern="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37561" y="1493241"/>
            <a:ext cx="2512312" cy="151216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 smtClean="0">
                <a:solidFill>
                  <a:schemeClr val="bg1"/>
                </a:solidFill>
              </a:rPr>
              <a:t>The Initiative</a:t>
            </a:r>
            <a:endParaRPr lang="en-US" altLang="de-DE" sz="2400" kern="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83876" y="5157192"/>
            <a:ext cx="2282311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 smtClean="0">
                <a:solidFill>
                  <a:schemeClr val="bg1"/>
                </a:solidFill>
              </a:rPr>
              <a:t>Military</a:t>
            </a:r>
          </a:p>
          <a:p>
            <a:pPr algn="ctr" eaLnBrk="1" hangingPunct="1">
              <a:defRPr/>
            </a:pPr>
            <a:r>
              <a:rPr lang="en-US" altLang="de-DE" sz="4000" kern="0" dirty="0" smtClean="0">
                <a:solidFill>
                  <a:schemeClr val="bg1"/>
                </a:solidFill>
              </a:rPr>
              <a:t>Erasmus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81096" y="1628800"/>
            <a:ext cx="1557517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800" kern="0" dirty="0" smtClean="0">
                <a:solidFill>
                  <a:schemeClr val="bg1"/>
                </a:solidFill>
              </a:rPr>
              <a:t>Erasmus</a:t>
            </a:r>
          </a:p>
          <a:p>
            <a:pPr algn="ctr" eaLnBrk="1" hangingPunct="1">
              <a:defRPr/>
            </a:pPr>
            <a:r>
              <a:rPr lang="en-US" altLang="de-DE" sz="2800" kern="0" dirty="0" smtClean="0">
                <a:solidFill>
                  <a:schemeClr val="bg1"/>
                </a:solidFill>
              </a:rPr>
              <a:t>Militaire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6731" y="1719403"/>
            <a:ext cx="7054057" cy="45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Further Information – LoD 10</a:t>
            </a:r>
            <a:br>
              <a:rPr lang="de-AT" dirty="0" smtClean="0"/>
            </a:br>
            <a:r>
              <a:rPr lang="de-AT" sz="2400" dirty="0" smtClean="0"/>
              <a:t>www.emilyo.eu</a:t>
            </a:r>
            <a:endParaRPr lang="de-AT" sz="2400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3779912" y="2924944"/>
            <a:ext cx="1553558" cy="3618331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3707904" y="4752039"/>
            <a:ext cx="1409542" cy="1809167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3290" y="-1"/>
            <a:ext cx="4355214" cy="6415881"/>
          </a:xfrm>
          <a:prstGeom prst="rect">
            <a:avLst/>
          </a:prstGeom>
          <a:noFill/>
          <a:ln w="47625">
            <a:solidFill>
              <a:srgbClr val="00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4925" y="4266720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1577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Erasmus+ Gender Seminar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9650" y="1558463"/>
            <a:ext cx="7744350" cy="48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435510" y="1566389"/>
            <a:ext cx="7667484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Friends achieve more!</a:t>
            </a:r>
            <a:endParaRPr lang="de-A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signia of the Estonian Military Academ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536" y="1548000"/>
            <a:ext cx="2440200" cy="2520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106B60A1-08DC-B843-ADDA-2A82DD728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168" y="2628000"/>
            <a:ext cx="2527308" cy="2520000"/>
          </a:xfrm>
          <a:prstGeom prst="rect">
            <a:avLst/>
          </a:prstGeom>
          <a:effectLst>
            <a:reflection blurRad="6350" stA="52000" endA="300" endPos="35000" dist="419100" dir="5400000" sy="-100000" algn="bl" rotWithShape="0"/>
          </a:effectLst>
        </p:spPr>
      </p:pic>
      <p:sp>
        <p:nvSpPr>
          <p:cNvPr id="7" name="Textfeld 6"/>
          <p:cNvSpPr txBox="1"/>
          <p:nvPr/>
        </p:nvSpPr>
        <p:spPr>
          <a:xfrm>
            <a:off x="5940152" y="4149080"/>
            <a:ext cx="3059877" cy="2123658"/>
          </a:xfrm>
          <a:prstGeom prst="rect">
            <a:avLst/>
          </a:prstGeom>
          <a:noFill/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GB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</a:t>
            </a:r>
          </a:p>
          <a:p>
            <a:pPr algn="ctr"/>
            <a:r>
              <a:rPr lang="en-GB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attention!</a:t>
            </a:r>
            <a:endParaRPr lang="en-GB" sz="4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"/>
          <a:stretch/>
        </p:blipFill>
        <p:spPr>
          <a:xfrm>
            <a:off x="1465192" y="3708000"/>
            <a:ext cx="2502424" cy="2520000"/>
          </a:xfrm>
          <a:prstGeom prst="rect">
            <a:avLst/>
          </a:prstGeom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36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smtClean="0"/>
              <a:t>Contents</a:t>
            </a:r>
            <a:br>
              <a:rPr lang="en-GB" altLang="de-DE" dirty="0" smtClean="0"/>
            </a:br>
            <a:r>
              <a:rPr lang="en-GB" altLang="de-DE" sz="2400" dirty="0" smtClean="0"/>
              <a:t>of the Briefing</a:t>
            </a:r>
            <a:endParaRPr lang="en-GB" altLang="de-DE" sz="1600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917292"/>
              </p:ext>
            </p:extLst>
          </p:nvPr>
        </p:nvGraphicFramePr>
        <p:xfrm>
          <a:off x="1563447" y="1665426"/>
          <a:ext cx="7416823" cy="33583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5506"/>
                <a:gridCol w="5681317"/>
              </a:tblGrid>
              <a:tr h="852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noProof="0" dirty="0" smtClean="0"/>
                        <a:t>How ….</a:t>
                      </a:r>
                      <a:endParaRPr lang="en-GB" sz="2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2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…. it began?</a:t>
                      </a:r>
                    </a:p>
                  </a:txBody>
                  <a:tcPr anchor="ctr">
                    <a:solidFill>
                      <a:srgbClr val="003399"/>
                    </a:solidFill>
                  </a:tcPr>
                </a:tc>
              </a:tr>
              <a:tr h="730669">
                <a:tc>
                  <a:txBody>
                    <a:bodyPr/>
                    <a:lstStyle/>
                    <a:p>
                      <a:r>
                        <a:rPr lang="en-GB" sz="2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Who ….</a:t>
                      </a:r>
                      <a:endParaRPr lang="en-GB" sz="2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…. is involved?</a:t>
                      </a:r>
                      <a:endParaRPr lang="en-GB" sz="2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44859">
                <a:tc>
                  <a:txBody>
                    <a:bodyPr/>
                    <a:lstStyle/>
                    <a:p>
                      <a:r>
                        <a:rPr lang="en-GB" sz="2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….</a:t>
                      </a:r>
                      <a:endParaRPr lang="en-GB" sz="2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…. are we doing?</a:t>
                      </a:r>
                    </a:p>
                    <a:p>
                      <a:r>
                        <a:rPr lang="en-GB" sz="2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  <a:r>
                        <a:rPr lang="en-GB" sz="24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</a:t>
                      </a:r>
                      <a:r>
                        <a:rPr lang="en-GB" sz="24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been achieved</a:t>
                      </a:r>
                      <a:r>
                        <a:rPr lang="en-GB" sz="2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2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0669">
                <a:tc>
                  <a:txBody>
                    <a:bodyPr/>
                    <a:lstStyle/>
                    <a:p>
                      <a:r>
                        <a:rPr lang="en-GB" sz="2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Future ….</a:t>
                      </a:r>
                      <a:endParaRPr lang="en-GB" sz="2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…. developments?</a:t>
                      </a:r>
                      <a:endParaRPr lang="en-GB" sz="2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1722753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628800"/>
            <a:ext cx="1255713" cy="48085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85882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de-AT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84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265238" y="179388"/>
            <a:ext cx="7699375" cy="1143000"/>
          </a:xfrm>
        </p:spPr>
        <p:txBody>
          <a:bodyPr/>
          <a:lstStyle/>
          <a:p>
            <a:r>
              <a:rPr lang="en-GB" altLang="de-DE" dirty="0" smtClean="0"/>
              <a:t>How it began (Nov. 2008)</a:t>
            </a:r>
            <a:br>
              <a:rPr lang="en-GB" altLang="de-DE" dirty="0" smtClean="0"/>
            </a:br>
            <a:r>
              <a:rPr lang="en-GB" altLang="de-DE" sz="2400" dirty="0" smtClean="0">
                <a:sym typeface="Wingdings" pitchFamily="2" charset="2"/>
              </a:rPr>
              <a:t> Declaration of EU </a:t>
            </a:r>
            <a:r>
              <a:rPr lang="en-GB" altLang="de-DE" sz="2400" dirty="0" err="1" smtClean="0">
                <a:sym typeface="Wingdings" pitchFamily="2" charset="2"/>
              </a:rPr>
              <a:t>MoDs</a:t>
            </a:r>
            <a:endParaRPr lang="en-GB" altLang="de-DE" sz="2400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2168927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pic>
        <p:nvPicPr>
          <p:cNvPr id="9" name="Picture 2" descr="B:\DS Haupt_Computer MilAk\Publikationen\2018 Booklet EMILYO with Paile\Pictures and sketches\7 The European Initiative\Press briefing, Council on External Relations, 10 and 11 November 2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1396004" y="1549235"/>
            <a:ext cx="7747996" cy="48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396004" y="4592681"/>
            <a:ext cx="7747996" cy="183095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  <a:extLst/>
        </p:spPr>
        <p:txBody>
          <a:bodyPr lIns="36000" tIns="0" rIns="36000" bIns="0"/>
          <a:lstStyle>
            <a:lvl1pPr algn="l" eaLnBrk="0" hangingPunct="0">
              <a:spcBef>
                <a:spcPct val="6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e-DE" sz="2000" dirty="0" smtClean="0">
                <a:solidFill>
                  <a:srgbClr val="000066"/>
                </a:solidFill>
                <a:cs typeface="Arial" charset="0"/>
              </a:rPr>
              <a:t>Establish an Implementation Group (IG) for the</a:t>
            </a:r>
            <a:br>
              <a:rPr lang="en-GB" altLang="de-DE" sz="2000" dirty="0" smtClean="0">
                <a:solidFill>
                  <a:srgbClr val="000066"/>
                </a:solidFill>
                <a:cs typeface="Arial" charset="0"/>
              </a:rPr>
            </a:br>
            <a:r>
              <a:rPr lang="en-GB" altLang="de-DE" sz="1600" i="1" dirty="0" smtClean="0">
                <a:solidFill>
                  <a:srgbClr val="000066"/>
                </a:solidFill>
                <a:cs typeface="Arial" charset="0"/>
              </a:rPr>
              <a:t>„European initiative for the exchange of young officers inspired by Erasmus“</a:t>
            </a:r>
            <a:endParaRPr lang="en-GB" altLang="de-DE" sz="1100" i="1" dirty="0" smtClean="0">
              <a:solidFill>
                <a:srgbClr val="000066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de-DE" sz="1050" dirty="0" smtClean="0">
              <a:solidFill>
                <a:srgbClr val="000066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e-DE" sz="2000" dirty="0" smtClean="0">
                <a:solidFill>
                  <a:srgbClr val="000066"/>
                </a:solidFill>
                <a:cs typeface="Arial" charset="0"/>
              </a:rPr>
              <a:t>Goals: Increase </a:t>
            </a:r>
            <a:r>
              <a:rPr lang="en-GB" alt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</a:t>
            </a:r>
            <a:r>
              <a:rPr lang="en-GB" alt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nteroperability</a:t>
            </a:r>
            <a:r>
              <a:rPr lang="en-GB" altLang="de-DE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altLang="de-DE" sz="2000" dirty="0" smtClean="0">
                <a:solidFill>
                  <a:srgbClr val="000066"/>
                </a:solidFill>
                <a:cs typeface="Arial" charset="0"/>
              </a:rPr>
              <a:t>&amp; “</a:t>
            </a:r>
            <a:r>
              <a:rPr lang="en-GB" alt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harmonise</a:t>
            </a:r>
            <a:r>
              <a:rPr lang="en-GB" altLang="de-DE" sz="2000" dirty="0" smtClean="0">
                <a:solidFill>
                  <a:srgbClr val="000066"/>
                </a:solidFill>
                <a:cs typeface="Arial" charset="0"/>
              </a:rPr>
              <a:t>” </a:t>
            </a:r>
            <a:r>
              <a:rPr lang="en-GB" altLang="de-DE" sz="2000" dirty="0">
                <a:solidFill>
                  <a:srgbClr val="000066"/>
                </a:solidFill>
                <a:cs typeface="Arial" charset="0"/>
              </a:rPr>
              <a:t>EU Basic Officer Education </a:t>
            </a:r>
            <a:r>
              <a:rPr lang="en-GB" altLang="de-DE" sz="2000" dirty="0" smtClean="0">
                <a:solidFill>
                  <a:srgbClr val="000066"/>
                </a:solidFill>
                <a:cs typeface="Arial" charset="0"/>
              </a:rPr>
              <a:t>– thus, promote a</a:t>
            </a:r>
            <a:br>
              <a:rPr lang="en-GB" altLang="de-DE" sz="2000" dirty="0" smtClean="0">
                <a:solidFill>
                  <a:srgbClr val="000066"/>
                </a:solidFill>
                <a:cs typeface="Arial" charset="0"/>
              </a:rPr>
            </a:br>
            <a:r>
              <a:rPr lang="en-GB" altLang="de-DE" sz="2000" dirty="0" smtClean="0">
                <a:solidFill>
                  <a:srgbClr val="000066"/>
                </a:solidFill>
                <a:cs typeface="Arial" charset="0"/>
              </a:rPr>
              <a:t>“</a:t>
            </a:r>
            <a:r>
              <a:rPr lang="en-GB" alt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European Security and Defence Culture</a:t>
            </a:r>
            <a:r>
              <a:rPr lang="en-GB" altLang="de-DE" sz="2000" dirty="0" smtClean="0">
                <a:solidFill>
                  <a:srgbClr val="000066"/>
                </a:solidFill>
                <a:cs typeface="Arial" charset="0"/>
              </a:rPr>
              <a:t>”</a:t>
            </a:r>
          </a:p>
          <a:p>
            <a:pPr lvl="0" algn="ctr">
              <a:spcBef>
                <a:spcPts val="600"/>
              </a:spcBef>
              <a:buNone/>
            </a:pPr>
            <a:r>
              <a:rPr lang="en-GB" altLang="de-DE" sz="800" dirty="0">
                <a:solidFill>
                  <a:srgbClr val="000000"/>
                </a:solidFill>
                <a:latin typeface="Arial" pitchFamily="34" charset="0"/>
              </a:rPr>
              <a:t>Source: </a:t>
            </a:r>
            <a:r>
              <a:rPr lang="en-US" altLang="de-DE" sz="800" b="0" dirty="0">
                <a:solidFill>
                  <a:srgbClr val="000000"/>
                </a:solidFill>
                <a:latin typeface="Arial" pitchFamily="34" charset="0"/>
              </a:rPr>
              <a:t>Council of the European Union, Council Conclusions on the ESDP, 2903</a:t>
            </a:r>
            <a:r>
              <a:rPr lang="en-US" altLang="de-DE" sz="800" b="0" baseline="30000" dirty="0">
                <a:solidFill>
                  <a:srgbClr val="000000"/>
                </a:solidFill>
                <a:latin typeface="Arial" pitchFamily="34" charset="0"/>
              </a:rPr>
              <a:t>rd</a:t>
            </a:r>
            <a:r>
              <a:rPr lang="en-US" altLang="de-DE" sz="800" b="0" dirty="0">
                <a:solidFill>
                  <a:srgbClr val="000000"/>
                </a:solidFill>
                <a:latin typeface="Arial" pitchFamily="34" charset="0"/>
              </a:rPr>
              <a:t> External Relations Council Meeting. Brussels. 10</a:t>
            </a:r>
            <a:r>
              <a:rPr lang="en-US" altLang="de-DE" sz="800" b="0" baseline="30000" dirty="0">
                <a:solidFill>
                  <a:srgbClr val="000000"/>
                </a:solidFill>
                <a:latin typeface="Arial" pitchFamily="34" charset="0"/>
              </a:rPr>
              <a:t>th</a:t>
            </a:r>
            <a:r>
              <a:rPr lang="en-US" altLang="de-DE" sz="800" b="0" dirty="0">
                <a:solidFill>
                  <a:srgbClr val="000000"/>
                </a:solidFill>
                <a:latin typeface="Arial" pitchFamily="34" charset="0"/>
              </a:rPr>
              <a:t> and 11</a:t>
            </a:r>
            <a:r>
              <a:rPr lang="en-US" altLang="de-DE" sz="800" b="0" baseline="30000" dirty="0">
                <a:solidFill>
                  <a:srgbClr val="000000"/>
                </a:solidFill>
                <a:latin typeface="Arial" pitchFamily="34" charset="0"/>
              </a:rPr>
              <a:t>th</a:t>
            </a:r>
            <a:r>
              <a:rPr lang="en-US" altLang="de-DE" sz="800" b="0" dirty="0">
                <a:solidFill>
                  <a:srgbClr val="000000"/>
                </a:solidFill>
                <a:latin typeface="Arial" pitchFamily="34" charset="0"/>
              </a:rPr>
              <a:t> November, 2008.</a:t>
            </a:r>
            <a:endParaRPr lang="en-GB" altLang="de-DE" sz="800" b="0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de-DE" sz="2000" dirty="0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</a:t>
            </a:r>
            <a:br>
              <a:rPr lang="en-GB" dirty="0" smtClean="0"/>
            </a:br>
            <a:r>
              <a:rPr lang="en-GB" sz="2400" dirty="0" smtClean="0"/>
              <a:t>is involved in the Initiative</a:t>
            </a:r>
            <a:endParaRPr lang="en-GB" dirty="0"/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4925" y="2663288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cxnSp>
        <p:nvCxnSpPr>
          <p:cNvPr id="60" name="Gerade Verbindung 23"/>
          <p:cNvCxnSpPr>
            <a:cxnSpLocks noChangeShapeType="1"/>
          </p:cNvCxnSpPr>
          <p:nvPr/>
        </p:nvCxnSpPr>
        <p:spPr bwMode="auto">
          <a:xfrm flipV="1">
            <a:off x="3845222" y="2903565"/>
            <a:ext cx="0" cy="1167792"/>
          </a:xfrm>
          <a:prstGeom prst="line">
            <a:avLst/>
          </a:prstGeom>
          <a:noFill/>
          <a:ln w="31750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23"/>
          <p:cNvCxnSpPr>
            <a:cxnSpLocks noChangeShapeType="1"/>
          </p:cNvCxnSpPr>
          <p:nvPr/>
        </p:nvCxnSpPr>
        <p:spPr bwMode="auto">
          <a:xfrm>
            <a:off x="3214250" y="4055134"/>
            <a:ext cx="646386" cy="0"/>
          </a:xfrm>
          <a:prstGeom prst="line">
            <a:avLst/>
          </a:prstGeom>
          <a:noFill/>
          <a:ln w="31750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hteck 62"/>
          <p:cNvSpPr/>
          <p:nvPr/>
        </p:nvSpPr>
        <p:spPr bwMode="auto">
          <a:xfrm>
            <a:off x="6229399" y="4165916"/>
            <a:ext cx="2155825" cy="623887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rgbClr val="FFFF00"/>
              </a:gs>
            </a:gsLst>
            <a:lin ang="540000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Implementation Group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GB" sz="1100" b="1" dirty="0">
                <a:solidFill>
                  <a:srgbClr val="000066"/>
                </a:solidFill>
                <a:latin typeface="Arial" charset="0"/>
                <a:cs typeface="Arial" charset="0"/>
              </a:rPr>
              <a:t>Basic Officer Education Institutions’ Representatives</a:t>
            </a:r>
          </a:p>
        </p:txBody>
      </p:sp>
      <p:grpSp>
        <p:nvGrpSpPr>
          <p:cNvPr id="86" name="Gruppieren 85"/>
          <p:cNvGrpSpPr>
            <a:grpSpLocks/>
          </p:cNvGrpSpPr>
          <p:nvPr/>
        </p:nvGrpSpPr>
        <p:grpSpPr bwMode="auto">
          <a:xfrm>
            <a:off x="1450975" y="5539204"/>
            <a:ext cx="7629525" cy="836478"/>
            <a:chOff x="1450316" y="5508554"/>
            <a:chExt cx="7630427" cy="836670"/>
          </a:xfrm>
        </p:grpSpPr>
        <p:cxnSp>
          <p:nvCxnSpPr>
            <p:cNvPr id="87" name="Gerade Verbindung 46"/>
            <p:cNvCxnSpPr>
              <a:cxnSpLocks noChangeShapeType="1"/>
            </p:cNvCxnSpPr>
            <p:nvPr/>
          </p:nvCxnSpPr>
          <p:spPr bwMode="auto">
            <a:xfrm>
              <a:off x="7301022" y="5508554"/>
              <a:ext cx="0" cy="216616"/>
            </a:xfrm>
            <a:prstGeom prst="line">
              <a:avLst/>
            </a:prstGeom>
            <a:noFill/>
            <a:ln w="31750" algn="ctr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6" name="Gruppieren 24"/>
            <p:cNvGrpSpPr>
              <a:grpSpLocks/>
            </p:cNvGrpSpPr>
            <p:nvPr/>
          </p:nvGrpSpPr>
          <p:grpSpPr bwMode="auto">
            <a:xfrm>
              <a:off x="1450316" y="5728742"/>
              <a:ext cx="503298" cy="614894"/>
              <a:chOff x="1437615" y="5773192"/>
              <a:chExt cx="503298" cy="614894"/>
            </a:xfrm>
          </p:grpSpPr>
          <p:cxnSp>
            <p:nvCxnSpPr>
              <p:cNvPr id="136" name="Gerade Verbindung 50"/>
              <p:cNvCxnSpPr>
                <a:cxnSpLocks noChangeShapeType="1"/>
              </p:cNvCxnSpPr>
              <p:nvPr/>
            </p:nvCxnSpPr>
            <p:spPr bwMode="auto">
              <a:xfrm>
                <a:off x="1680481" y="5773192"/>
                <a:ext cx="0" cy="376008"/>
              </a:xfrm>
              <a:prstGeom prst="line">
                <a:avLst/>
              </a:prstGeom>
              <a:noFill/>
              <a:ln w="31750" algn="ctr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7" name="Rechteck 136"/>
              <p:cNvSpPr/>
              <p:nvPr/>
            </p:nvSpPr>
            <p:spPr bwMode="auto">
              <a:xfrm>
                <a:off x="1437615" y="5930783"/>
                <a:ext cx="503298" cy="457303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lIns="36000" rIns="36000" anchor="ctr"/>
              <a:lstStyle/>
              <a:p>
                <a:pPr algn="ctr" eaLnBrk="1" hangingPunct="1">
                  <a:spcAft>
                    <a:spcPts val="600"/>
                  </a:spcAft>
                  <a:defRPr/>
                </a:pPr>
                <a:r>
                  <a:rPr lang="en-GB" sz="1200" b="1" dirty="0">
                    <a:solidFill>
                      <a:srgbClr val="000066"/>
                    </a:solidFill>
                    <a:latin typeface="Arial" charset="0"/>
                    <a:cs typeface="Arial" charset="0"/>
                  </a:rPr>
                  <a:t>Army</a:t>
                </a:r>
                <a:endParaRPr lang="en-GB" sz="1100" b="1" dirty="0">
                  <a:solidFill>
                    <a:srgbClr val="000066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7" name="Gruppieren 8"/>
            <p:cNvGrpSpPr>
              <a:grpSpLocks/>
            </p:cNvGrpSpPr>
            <p:nvPr/>
          </p:nvGrpSpPr>
          <p:grpSpPr bwMode="auto">
            <a:xfrm>
              <a:off x="2026647" y="5738724"/>
              <a:ext cx="503297" cy="604912"/>
              <a:chOff x="1992781" y="5783174"/>
              <a:chExt cx="503297" cy="604912"/>
            </a:xfrm>
          </p:grpSpPr>
          <p:cxnSp>
            <p:nvCxnSpPr>
              <p:cNvPr id="134" name="Gerade Verbindung 52"/>
              <p:cNvCxnSpPr>
                <a:cxnSpLocks noChangeShapeType="1"/>
              </p:cNvCxnSpPr>
              <p:nvPr/>
            </p:nvCxnSpPr>
            <p:spPr bwMode="auto">
              <a:xfrm>
                <a:off x="2240541" y="5783174"/>
                <a:ext cx="0" cy="376008"/>
              </a:xfrm>
              <a:prstGeom prst="line">
                <a:avLst/>
              </a:prstGeom>
              <a:noFill/>
              <a:ln w="31750" algn="ctr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5" name="Rechteck 134"/>
              <p:cNvSpPr/>
              <p:nvPr/>
            </p:nvSpPr>
            <p:spPr bwMode="auto">
              <a:xfrm>
                <a:off x="1992781" y="5930783"/>
                <a:ext cx="503297" cy="457303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lIns="36000" rIns="36000" anchor="ctr"/>
              <a:lstStyle/>
              <a:p>
                <a:pPr algn="ctr" eaLnBrk="1" hangingPunct="1">
                  <a:spcAft>
                    <a:spcPts val="600"/>
                  </a:spcAft>
                  <a:defRPr/>
                </a:pPr>
                <a:r>
                  <a:rPr lang="en-GB" sz="1200" b="1" dirty="0">
                    <a:solidFill>
                      <a:srgbClr val="000066"/>
                    </a:solidFill>
                    <a:latin typeface="Arial" charset="0"/>
                    <a:cs typeface="Arial" charset="0"/>
                  </a:rPr>
                  <a:t>Air Force</a:t>
                </a:r>
                <a:endParaRPr lang="en-GB" sz="1100" b="1" dirty="0">
                  <a:solidFill>
                    <a:srgbClr val="000066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8" name="Gruppieren 4"/>
            <p:cNvGrpSpPr>
              <a:grpSpLocks/>
            </p:cNvGrpSpPr>
            <p:nvPr/>
          </p:nvGrpSpPr>
          <p:grpSpPr bwMode="auto">
            <a:xfrm>
              <a:off x="2606153" y="5740580"/>
              <a:ext cx="504885" cy="603055"/>
              <a:chOff x="2546889" y="5785030"/>
              <a:chExt cx="504885" cy="603055"/>
            </a:xfrm>
          </p:grpSpPr>
          <p:cxnSp>
            <p:nvCxnSpPr>
              <p:cNvPr id="132" name="Gerade Verbindung 53"/>
              <p:cNvCxnSpPr>
                <a:cxnSpLocks noChangeShapeType="1"/>
              </p:cNvCxnSpPr>
              <p:nvPr/>
            </p:nvCxnSpPr>
            <p:spPr bwMode="auto">
              <a:xfrm>
                <a:off x="2790044" y="5785030"/>
                <a:ext cx="0" cy="376008"/>
              </a:xfrm>
              <a:prstGeom prst="line">
                <a:avLst/>
              </a:prstGeom>
              <a:noFill/>
              <a:ln w="31750" algn="ctr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3" name="Rechteck 132"/>
              <p:cNvSpPr/>
              <p:nvPr/>
            </p:nvSpPr>
            <p:spPr bwMode="auto">
              <a:xfrm>
                <a:off x="2546889" y="5930783"/>
                <a:ext cx="504885" cy="457302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lIns="36000" rIns="36000" anchor="ctr"/>
              <a:lstStyle/>
              <a:p>
                <a:pPr algn="ctr" eaLnBrk="1" hangingPunct="1">
                  <a:spcAft>
                    <a:spcPts val="600"/>
                  </a:spcAft>
                  <a:defRPr/>
                </a:pPr>
                <a:r>
                  <a:rPr lang="en-GB" sz="1200" b="1" dirty="0">
                    <a:solidFill>
                      <a:srgbClr val="000066"/>
                    </a:solidFill>
                    <a:latin typeface="Arial" charset="0"/>
                    <a:cs typeface="Arial" charset="0"/>
                  </a:rPr>
                  <a:t>Navy</a:t>
                </a:r>
                <a:endParaRPr lang="en-GB" sz="1100" b="1" dirty="0">
                  <a:solidFill>
                    <a:srgbClr val="000066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9" name="Gruppieren 28"/>
            <p:cNvGrpSpPr>
              <a:grpSpLocks/>
            </p:cNvGrpSpPr>
            <p:nvPr/>
          </p:nvGrpSpPr>
          <p:grpSpPr bwMode="auto">
            <a:xfrm>
              <a:off x="4762233" y="5734499"/>
              <a:ext cx="2340252" cy="609137"/>
              <a:chOff x="4794309" y="5778949"/>
              <a:chExt cx="2340252" cy="609137"/>
            </a:xfrm>
          </p:grpSpPr>
          <p:cxnSp>
            <p:nvCxnSpPr>
              <p:cNvPr id="130" name="Gerade Verbindung 54"/>
              <p:cNvCxnSpPr>
                <a:cxnSpLocks noChangeShapeType="1"/>
              </p:cNvCxnSpPr>
              <p:nvPr/>
            </p:nvCxnSpPr>
            <p:spPr bwMode="auto">
              <a:xfrm>
                <a:off x="5962374" y="5778949"/>
                <a:ext cx="0" cy="376008"/>
              </a:xfrm>
              <a:prstGeom prst="line">
                <a:avLst/>
              </a:prstGeom>
              <a:noFill/>
              <a:ln w="31750" algn="ctr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1" name="Rechteck 130"/>
              <p:cNvSpPr/>
              <p:nvPr/>
            </p:nvSpPr>
            <p:spPr bwMode="auto">
              <a:xfrm>
                <a:off x="4794309" y="5930783"/>
                <a:ext cx="2340252" cy="457303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lIns="36000" rIns="36000" anchor="ctr"/>
              <a:lstStyle/>
              <a:p>
                <a:pPr algn="ctr" eaLnBrk="1" hangingPunct="1">
                  <a:spcAft>
                    <a:spcPts val="600"/>
                  </a:spcAft>
                  <a:defRPr/>
                </a:pPr>
                <a:r>
                  <a:rPr lang="en-US" sz="1200" b="1" dirty="0">
                    <a:solidFill>
                      <a:srgbClr val="000066"/>
                    </a:solidFill>
                    <a:latin typeface="Arial" charset="0"/>
                    <a:cs typeface="Arial" charset="0"/>
                  </a:rPr>
                  <a:t>Military Force charged with Police Duties (e.g.: </a:t>
                </a:r>
                <a:r>
                  <a:rPr lang="en-US" sz="1200" b="1" dirty="0" err="1">
                    <a:solidFill>
                      <a:srgbClr val="000066"/>
                    </a:solidFill>
                    <a:latin typeface="Arial" charset="0"/>
                    <a:cs typeface="Arial" charset="0"/>
                  </a:rPr>
                  <a:t>Carabinieri</a:t>
                </a:r>
                <a:r>
                  <a:rPr lang="en-US" sz="1200" b="1" dirty="0">
                    <a:solidFill>
                      <a:srgbClr val="000066"/>
                    </a:solidFill>
                    <a:latin typeface="Arial" charset="0"/>
                    <a:cs typeface="Arial" charset="0"/>
                  </a:rPr>
                  <a:t>)</a:t>
                </a:r>
                <a:endParaRPr lang="en-GB" sz="1100" b="1" dirty="0">
                  <a:solidFill>
                    <a:srgbClr val="000066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0" name="Gruppieren 26"/>
            <p:cNvGrpSpPr>
              <a:grpSpLocks/>
            </p:cNvGrpSpPr>
            <p:nvPr/>
          </p:nvGrpSpPr>
          <p:grpSpPr bwMode="auto">
            <a:xfrm>
              <a:off x="4043010" y="5734725"/>
              <a:ext cx="647777" cy="608911"/>
              <a:chOff x="4102317" y="5779175"/>
              <a:chExt cx="647777" cy="608911"/>
            </a:xfrm>
          </p:grpSpPr>
          <p:cxnSp>
            <p:nvCxnSpPr>
              <p:cNvPr id="128" name="Gerade Verbindung 55"/>
              <p:cNvCxnSpPr>
                <a:cxnSpLocks noChangeShapeType="1"/>
              </p:cNvCxnSpPr>
              <p:nvPr/>
            </p:nvCxnSpPr>
            <p:spPr bwMode="auto">
              <a:xfrm>
                <a:off x="4419033" y="5779175"/>
                <a:ext cx="0" cy="376008"/>
              </a:xfrm>
              <a:prstGeom prst="line">
                <a:avLst/>
              </a:prstGeom>
              <a:noFill/>
              <a:ln w="31750" algn="ctr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9" name="Rechteck 128"/>
              <p:cNvSpPr/>
              <p:nvPr/>
            </p:nvSpPr>
            <p:spPr bwMode="auto">
              <a:xfrm>
                <a:off x="4102317" y="5930784"/>
                <a:ext cx="647777" cy="457302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lIns="36000" rIns="36000" anchor="ctr"/>
              <a:lstStyle/>
              <a:p>
                <a:pPr algn="ctr" eaLnBrk="1" hangingPunct="1">
                  <a:spcAft>
                    <a:spcPts val="600"/>
                  </a:spcAft>
                  <a:defRPr/>
                </a:pPr>
                <a:r>
                  <a:rPr lang="en-GB" sz="1200" b="1" dirty="0">
                    <a:solidFill>
                      <a:srgbClr val="000066"/>
                    </a:solidFill>
                    <a:latin typeface="Arial" charset="0"/>
                    <a:cs typeface="Arial" charset="0"/>
                  </a:rPr>
                  <a:t>Medical</a:t>
                </a:r>
                <a:endParaRPr lang="en-GB" sz="1100" b="1" dirty="0">
                  <a:solidFill>
                    <a:srgbClr val="000066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1" name="Gruppieren 29"/>
            <p:cNvGrpSpPr>
              <a:grpSpLocks/>
            </p:cNvGrpSpPr>
            <p:nvPr/>
          </p:nvGrpSpPr>
          <p:grpSpPr bwMode="auto">
            <a:xfrm>
              <a:off x="7172342" y="5732548"/>
              <a:ext cx="1908401" cy="611088"/>
              <a:chOff x="7182781" y="5776998"/>
              <a:chExt cx="1908401" cy="611088"/>
            </a:xfrm>
          </p:grpSpPr>
          <p:cxnSp>
            <p:nvCxnSpPr>
              <p:cNvPr id="126" name="Gerade Verbindung 49"/>
              <p:cNvCxnSpPr>
                <a:cxnSpLocks noChangeShapeType="1"/>
              </p:cNvCxnSpPr>
              <p:nvPr/>
            </p:nvCxnSpPr>
            <p:spPr bwMode="auto">
              <a:xfrm>
                <a:off x="8152293" y="5776998"/>
                <a:ext cx="0" cy="376008"/>
              </a:xfrm>
              <a:prstGeom prst="line">
                <a:avLst/>
              </a:prstGeom>
              <a:noFill/>
              <a:ln w="31750" algn="ctr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7" name="Rechteck 126"/>
              <p:cNvSpPr/>
              <p:nvPr/>
            </p:nvSpPr>
            <p:spPr bwMode="auto">
              <a:xfrm>
                <a:off x="7182781" y="5930784"/>
                <a:ext cx="1908401" cy="457302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lIns="36000" rIns="36000" anchor="ctr"/>
              <a:lstStyle/>
              <a:p>
                <a:pPr algn="ctr" eaLnBrk="1" hangingPunct="1">
                  <a:spcAft>
                    <a:spcPts val="600"/>
                  </a:spcAft>
                  <a:defRPr/>
                </a:pPr>
                <a:r>
                  <a:rPr lang="en-US" sz="1200" b="1" dirty="0" err="1" smtClean="0">
                    <a:solidFill>
                      <a:srgbClr val="000066"/>
                    </a:solidFill>
                    <a:latin typeface="Arial" charset="0"/>
                    <a:cs typeface="Arial" charset="0"/>
                  </a:rPr>
                  <a:t>Militarised</a:t>
                </a:r>
                <a:r>
                  <a:rPr lang="en-US" sz="1200" b="1" dirty="0" smtClean="0">
                    <a:solidFill>
                      <a:srgbClr val="000066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200" b="1" dirty="0">
                    <a:solidFill>
                      <a:srgbClr val="000066"/>
                    </a:solidFill>
                    <a:latin typeface="Arial" charset="0"/>
                    <a:cs typeface="Arial" charset="0"/>
                  </a:rPr>
                  <a:t>Police Force (e.g.: Guardia di </a:t>
                </a:r>
                <a:r>
                  <a:rPr lang="en-US" sz="1200" b="1" dirty="0" err="1">
                    <a:solidFill>
                      <a:srgbClr val="000066"/>
                    </a:solidFill>
                    <a:latin typeface="Arial" charset="0"/>
                    <a:cs typeface="Arial" charset="0"/>
                  </a:rPr>
                  <a:t>Finanza</a:t>
                </a:r>
                <a:r>
                  <a:rPr lang="en-US" sz="1200" b="1" dirty="0">
                    <a:solidFill>
                      <a:srgbClr val="000066"/>
                    </a:solidFill>
                    <a:latin typeface="Arial" charset="0"/>
                    <a:cs typeface="Arial" charset="0"/>
                  </a:rPr>
                  <a:t>)</a:t>
                </a:r>
                <a:endParaRPr lang="en-GB" sz="1100" b="1" dirty="0">
                  <a:solidFill>
                    <a:srgbClr val="000066"/>
                  </a:solidFill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22" name="Gerade Verbindung 51"/>
            <p:cNvCxnSpPr>
              <a:cxnSpLocks noChangeShapeType="1"/>
            </p:cNvCxnSpPr>
            <p:nvPr/>
          </p:nvCxnSpPr>
          <p:spPr bwMode="auto">
            <a:xfrm>
              <a:off x="1677855" y="5731702"/>
              <a:ext cx="6480000" cy="0"/>
            </a:xfrm>
            <a:prstGeom prst="line">
              <a:avLst/>
            </a:prstGeom>
            <a:noFill/>
            <a:ln w="31750" algn="ctr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3" name="Gruppieren 3"/>
            <p:cNvGrpSpPr>
              <a:grpSpLocks/>
            </p:cNvGrpSpPr>
            <p:nvPr/>
          </p:nvGrpSpPr>
          <p:grpSpPr bwMode="auto">
            <a:xfrm>
              <a:off x="3182484" y="5728280"/>
              <a:ext cx="787493" cy="616944"/>
              <a:chOff x="3207880" y="5772730"/>
              <a:chExt cx="787493" cy="616944"/>
            </a:xfrm>
          </p:grpSpPr>
          <p:cxnSp>
            <p:nvCxnSpPr>
              <p:cNvPr id="124" name="Gerade Verbindung 63"/>
              <p:cNvCxnSpPr>
                <a:cxnSpLocks noChangeShapeType="1"/>
              </p:cNvCxnSpPr>
              <p:nvPr/>
            </p:nvCxnSpPr>
            <p:spPr bwMode="auto">
              <a:xfrm>
                <a:off x="3602032" y="5772730"/>
                <a:ext cx="0" cy="376008"/>
              </a:xfrm>
              <a:prstGeom prst="line">
                <a:avLst/>
              </a:prstGeom>
              <a:noFill/>
              <a:ln w="31750" algn="ctr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" name="Rechteck 124"/>
              <p:cNvSpPr/>
              <p:nvPr/>
            </p:nvSpPr>
            <p:spPr bwMode="auto">
              <a:xfrm>
                <a:off x="3207880" y="5932371"/>
                <a:ext cx="787493" cy="457303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lIns="36000" rIns="36000" anchor="ctr"/>
              <a:lstStyle/>
              <a:p>
                <a:pPr algn="ctr" eaLnBrk="1" hangingPunct="1">
                  <a:spcAft>
                    <a:spcPts val="600"/>
                  </a:spcAft>
                  <a:defRPr/>
                </a:pPr>
                <a:r>
                  <a:rPr lang="en-GB" sz="1200" b="1" dirty="0">
                    <a:solidFill>
                      <a:srgbClr val="000066"/>
                    </a:solidFill>
                    <a:latin typeface="Arial" charset="0"/>
                    <a:cs typeface="Arial" charset="0"/>
                  </a:rPr>
                  <a:t>Technical</a:t>
                </a:r>
                <a:endParaRPr lang="en-GB" sz="1100" b="1" dirty="0">
                  <a:solidFill>
                    <a:srgbClr val="000066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38" name="Gruppieren 137"/>
          <p:cNvGrpSpPr>
            <a:grpSpLocks/>
          </p:cNvGrpSpPr>
          <p:nvPr/>
        </p:nvGrpSpPr>
        <p:grpSpPr bwMode="auto">
          <a:xfrm>
            <a:off x="5580112" y="4794568"/>
            <a:ext cx="3457575" cy="790575"/>
            <a:chOff x="5313852" y="4585593"/>
            <a:chExt cx="3456384" cy="789719"/>
          </a:xfrm>
        </p:grpSpPr>
        <p:cxnSp>
          <p:nvCxnSpPr>
            <p:cNvPr id="139" name="Gerade Verbindung 45"/>
            <p:cNvCxnSpPr>
              <a:cxnSpLocks noChangeShapeType="1"/>
            </p:cNvCxnSpPr>
            <p:nvPr/>
          </p:nvCxnSpPr>
          <p:spPr bwMode="auto">
            <a:xfrm>
              <a:off x="7036601" y="4585593"/>
              <a:ext cx="0" cy="157321"/>
            </a:xfrm>
            <a:prstGeom prst="line">
              <a:avLst/>
            </a:prstGeom>
            <a:noFill/>
            <a:ln w="31750" algn="ctr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0" name="Rechteck 139"/>
            <p:cNvSpPr/>
            <p:nvPr/>
          </p:nvSpPr>
          <p:spPr bwMode="auto">
            <a:xfrm>
              <a:off x="5313852" y="4707698"/>
              <a:ext cx="3456384" cy="667614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eaLnBrk="1" hangingPunct="1">
                <a:spcAft>
                  <a:spcPts val="300"/>
                </a:spcAft>
                <a:defRPr/>
              </a:pPr>
              <a:r>
                <a:rPr lang="en-GB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National Representatives</a:t>
              </a:r>
            </a:p>
            <a:p>
              <a:pPr algn="ctr" eaLnBrk="1" hangingPunct="1">
                <a:spcAft>
                  <a:spcPts val="300"/>
                </a:spcAft>
                <a:defRPr/>
              </a:pPr>
              <a:r>
                <a:rPr lang="en-GB" sz="1200" b="1" dirty="0" smtClean="0">
                  <a:solidFill>
                    <a:srgbClr val="000066"/>
                  </a:solidFill>
                  <a:latin typeface="Arial" charset="0"/>
                  <a:cs typeface="Arial" charset="0"/>
                </a:rPr>
                <a:t> ~ 27 </a:t>
              </a:r>
              <a:r>
                <a:rPr lang="en-GB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EU Member </a:t>
              </a:r>
              <a:r>
                <a:rPr lang="en-GB" sz="1200" b="1" dirty="0" smtClean="0">
                  <a:solidFill>
                    <a:srgbClr val="000066"/>
                  </a:solidFill>
                  <a:latin typeface="Arial" charset="0"/>
                  <a:cs typeface="Arial" charset="0"/>
                </a:rPr>
                <a:t>States + 1 Assoc. Member</a:t>
              </a:r>
              <a:endParaRPr lang="en-GB" sz="12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~ </a:t>
              </a:r>
              <a:r>
                <a:rPr lang="en-GB" sz="1200" b="1" dirty="0" smtClean="0">
                  <a:solidFill>
                    <a:srgbClr val="000066"/>
                  </a:solidFill>
                  <a:latin typeface="Arial" charset="0"/>
                  <a:cs typeface="Arial" charset="0"/>
                </a:rPr>
                <a:t>62 EU Basic </a:t>
              </a:r>
              <a:r>
                <a:rPr lang="en-GB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Officer Education Institutions</a:t>
              </a:r>
              <a:endParaRPr lang="en-GB" sz="11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620000"/>
            <a:ext cx="376232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" name="Nach oben gebogener Pfeil 141"/>
          <p:cNvSpPr/>
          <p:nvPr/>
        </p:nvSpPr>
        <p:spPr bwMode="auto">
          <a:xfrm flipV="1">
            <a:off x="6704192" y="1707312"/>
            <a:ext cx="1800200" cy="2376263"/>
          </a:xfrm>
          <a:prstGeom prst="bentUpArrow">
            <a:avLst>
              <a:gd name="adj1" fmla="val 17956"/>
              <a:gd name="adj2" fmla="val 21202"/>
              <a:gd name="adj3" fmla="val 26926"/>
            </a:avLst>
          </a:prstGeom>
          <a:gradFill>
            <a:gsLst>
              <a:gs pos="0">
                <a:srgbClr val="0000FF"/>
              </a:gs>
              <a:gs pos="94000">
                <a:srgbClr val="D7D7D7"/>
              </a:gs>
              <a:gs pos="31000">
                <a:schemeClr val="bg1">
                  <a:lumMod val="85000"/>
                </a:schemeClr>
              </a:gs>
            </a:gsLst>
            <a:lin ang="81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3" name="Gruppieren 142"/>
          <p:cNvGrpSpPr/>
          <p:nvPr/>
        </p:nvGrpSpPr>
        <p:grpSpPr>
          <a:xfrm>
            <a:off x="1440000" y="2694237"/>
            <a:ext cx="2121695" cy="1783621"/>
            <a:chOff x="1440000" y="2694237"/>
            <a:chExt cx="2121695" cy="1783621"/>
          </a:xfrm>
        </p:grpSpPr>
        <p:cxnSp>
          <p:nvCxnSpPr>
            <p:cNvPr id="144" name="Gerade Verbindung 23"/>
            <p:cNvCxnSpPr>
              <a:cxnSpLocks noChangeShapeType="1"/>
            </p:cNvCxnSpPr>
            <p:nvPr/>
          </p:nvCxnSpPr>
          <p:spPr bwMode="auto">
            <a:xfrm flipV="1">
              <a:off x="2470539" y="2694237"/>
              <a:ext cx="0" cy="1167792"/>
            </a:xfrm>
            <a:prstGeom prst="line">
              <a:avLst/>
            </a:prstGeom>
            <a:noFill/>
            <a:ln w="31750" algn="ctr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5" name="Rechteck 144"/>
            <p:cNvSpPr/>
            <p:nvPr/>
          </p:nvSpPr>
          <p:spPr bwMode="auto">
            <a:xfrm>
              <a:off x="1440000" y="3629671"/>
              <a:ext cx="2121695" cy="848187"/>
            </a:xfrm>
            <a:prstGeom prst="rect">
              <a:avLst/>
            </a:prstGeom>
            <a:gradFill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0"/>
            </a:gra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36000" rIns="36000" anchor="ctr"/>
            <a:lstStyle/>
            <a:p>
              <a:pPr algn="ctr" eaLnBrk="1" hangingPunct="1">
                <a:spcAft>
                  <a:spcPts val="1800"/>
                </a:spcAft>
                <a:defRPr/>
              </a:pPr>
              <a:r>
                <a:rPr lang="en-GB" sz="11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European External Action Service (EEAS)</a:t>
              </a:r>
            </a:p>
            <a:p>
              <a:pPr algn="ctr" eaLnBrk="1" hangingPunct="1">
                <a:defRPr/>
              </a:pPr>
              <a:r>
                <a:rPr lang="en-GB" sz="105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“EU Ministry of Foreign Affairs”</a:t>
              </a:r>
            </a:p>
          </p:txBody>
        </p:sp>
      </p:grpSp>
      <p:grpSp>
        <p:nvGrpSpPr>
          <p:cNvPr id="146" name="Gruppieren 145"/>
          <p:cNvGrpSpPr/>
          <p:nvPr/>
        </p:nvGrpSpPr>
        <p:grpSpPr>
          <a:xfrm>
            <a:off x="1800000" y="1620000"/>
            <a:ext cx="1336918" cy="1344249"/>
            <a:chOff x="1436638" y="1605585"/>
            <a:chExt cx="1336918" cy="1344249"/>
          </a:xfrm>
        </p:grpSpPr>
        <p:pic>
          <p:nvPicPr>
            <p:cNvPr id="147" name="Picture 2" descr="Bildergebnis für Josep Borre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781" y="1605585"/>
              <a:ext cx="1334775" cy="1332000"/>
            </a:xfrm>
            <a:prstGeom prst="rect">
              <a:avLst/>
            </a:prstGeom>
            <a:gradFill>
              <a:gsLst>
                <a:gs pos="0">
                  <a:srgbClr val="0000FF"/>
                </a:gs>
                <a:gs pos="100000">
                  <a:srgbClr val="FFFF00"/>
                </a:gs>
              </a:gsLst>
              <a:lin ang="5400000" scaled="0"/>
            </a:gra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48" name="Textfeld 147"/>
            <p:cNvSpPr txBox="1"/>
            <p:nvPr/>
          </p:nvSpPr>
          <p:spPr bwMode="auto">
            <a:xfrm>
              <a:off x="1436638" y="2726936"/>
              <a:ext cx="549830" cy="21544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de-AT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HR/VP</a:t>
              </a:r>
            </a:p>
          </p:txBody>
        </p:sp>
        <p:sp>
          <p:nvSpPr>
            <p:cNvPr id="149" name="Textfeld 148"/>
            <p:cNvSpPr txBox="1"/>
            <p:nvPr/>
          </p:nvSpPr>
          <p:spPr bwMode="auto">
            <a:xfrm>
              <a:off x="2310859" y="2580502"/>
              <a:ext cx="442429" cy="36933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de-AT" sz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Josep</a:t>
              </a:r>
            </a:p>
            <a:p>
              <a:pPr algn="r">
                <a:defRPr/>
              </a:pPr>
              <a:r>
                <a:rPr lang="de-AT" sz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Borrell</a:t>
              </a:r>
              <a:endParaRPr lang="de-AT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43" name="Nach oben gebogener Pfeil 42"/>
          <p:cNvSpPr/>
          <p:nvPr/>
        </p:nvSpPr>
        <p:spPr bwMode="auto">
          <a:xfrm flipV="1">
            <a:off x="6565256" y="2223064"/>
            <a:ext cx="1152128" cy="1836788"/>
          </a:xfrm>
          <a:prstGeom prst="bentUpArrow">
            <a:avLst>
              <a:gd name="adj1" fmla="val 28098"/>
              <a:gd name="adj2" fmla="val 34939"/>
              <a:gd name="adj3" fmla="val 41035"/>
            </a:avLst>
          </a:prstGeom>
          <a:gradFill>
            <a:gsLst>
              <a:gs pos="0">
                <a:srgbClr val="0000FF"/>
              </a:gs>
              <a:gs pos="100000">
                <a:schemeClr val="accent1"/>
              </a:gs>
              <a:gs pos="57000">
                <a:schemeClr val="accent1"/>
              </a:gs>
            </a:gsLst>
            <a:lin ang="81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br>
              <a:rPr lang="en-GB" dirty="0" smtClean="0"/>
            </a:br>
            <a:r>
              <a:rPr lang="en-GB" sz="2400" dirty="0" smtClean="0"/>
              <a:t>are we doing (Lines of Development)</a:t>
            </a:r>
            <a:endParaRPr lang="en-GB" dirty="0"/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4925" y="3238583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63" name="Rechteck 62"/>
          <p:cNvSpPr/>
          <p:nvPr/>
        </p:nvSpPr>
        <p:spPr bwMode="auto">
          <a:xfrm>
            <a:off x="4203168" y="1628800"/>
            <a:ext cx="2155825" cy="623887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rgbClr val="FFFF00"/>
              </a:gs>
            </a:gsLst>
            <a:lin ang="540000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Implementation Group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GB" sz="1100" b="1" dirty="0">
                <a:solidFill>
                  <a:srgbClr val="000066"/>
                </a:solidFill>
                <a:latin typeface="Arial" charset="0"/>
                <a:cs typeface="Arial" charset="0"/>
              </a:rPr>
              <a:t>Basic Officer Education Institutions’ Representatives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18404"/>
              </p:ext>
            </p:extLst>
          </p:nvPr>
        </p:nvGraphicFramePr>
        <p:xfrm>
          <a:off x="1493240" y="2672720"/>
          <a:ext cx="7560000" cy="36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/>
                <a:gridCol w="180000"/>
                <a:gridCol w="1368000"/>
                <a:gridCol w="180000"/>
                <a:gridCol w="1368000"/>
                <a:gridCol w="180000"/>
                <a:gridCol w="1368000"/>
                <a:gridCol w="180000"/>
                <a:gridCol w="13680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1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System of Equivalences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2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Development of Competences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3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Development of IDL/e-learning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4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Create an IT-Platform 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5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(Legal) Framework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6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National </a:t>
                      </a:r>
                      <a:r>
                        <a:rPr lang="en-GB" sz="1400" b="1" noProof="0" dirty="0" err="1" smtClean="0">
                          <a:solidFill>
                            <a:schemeClr val="tx1"/>
                          </a:solidFill>
                        </a:rPr>
                        <a:t>Implemen-tation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 of the Programme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7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Financing the Initiative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8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Common Modules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9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Future</a:t>
                      </a:r>
                      <a:r>
                        <a:rPr lang="en-GB" sz="1400" b="1" baseline="0" noProof="0" dirty="0" smtClean="0">
                          <a:solidFill>
                            <a:schemeClr val="tx1"/>
                          </a:solidFill>
                        </a:rPr>
                        <a:t> Projects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10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Gender Mainstreaming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11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International Naval Semester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12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International Air Force Semester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13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International Technical Semester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14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Research &amp; Development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15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International Medical Semester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9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What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are we doing (Lines of Development)</a:t>
            </a:r>
            <a:endParaRPr lang="en-GB" dirty="0"/>
          </a:p>
        </p:txBody>
      </p:sp>
      <p:sp>
        <p:nvSpPr>
          <p:cNvPr id="63" name="Rechteck 62"/>
          <p:cNvSpPr/>
          <p:nvPr/>
        </p:nvSpPr>
        <p:spPr bwMode="auto">
          <a:xfrm>
            <a:off x="4203168" y="1628800"/>
            <a:ext cx="2155825" cy="623887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rgbClr val="FFFF00"/>
              </a:gs>
            </a:gsLst>
            <a:lin ang="540000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Implementation Group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GB" sz="1100" b="1" dirty="0">
                <a:solidFill>
                  <a:srgbClr val="000066"/>
                </a:solidFill>
                <a:latin typeface="Arial" charset="0"/>
                <a:cs typeface="Arial" charset="0"/>
              </a:rPr>
              <a:t>Basic Officer Education Institutions’ Representatives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76882"/>
              </p:ext>
            </p:extLst>
          </p:nvPr>
        </p:nvGraphicFramePr>
        <p:xfrm>
          <a:off x="1493240" y="2672720"/>
          <a:ext cx="7560000" cy="36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/>
                <a:gridCol w="180000"/>
                <a:gridCol w="1368000"/>
                <a:gridCol w="180000"/>
                <a:gridCol w="1368000"/>
                <a:gridCol w="180000"/>
                <a:gridCol w="1368000"/>
                <a:gridCol w="180000"/>
                <a:gridCol w="13680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1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System of Equivalences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2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Development of Competences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3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Development of IDL/e-learning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4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Create an IT-Platform 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5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(Legal) Framework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6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National </a:t>
                      </a:r>
                      <a:r>
                        <a:rPr lang="en-GB" sz="1400" b="1" noProof="0" dirty="0" err="1" smtClean="0">
                          <a:solidFill>
                            <a:schemeClr val="tx1"/>
                          </a:solidFill>
                        </a:rPr>
                        <a:t>Implemen-tation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 of the Programme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7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Financing the Initiative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8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Common Modules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9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Future</a:t>
                      </a:r>
                      <a:r>
                        <a:rPr lang="en-GB" sz="1400" b="1" baseline="0" noProof="0" dirty="0" smtClean="0">
                          <a:solidFill>
                            <a:schemeClr val="tx1"/>
                          </a:solidFill>
                        </a:rPr>
                        <a:t> Projects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LoD 10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Gender Mainstreaming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11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International Naval Semester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12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International Air Force Semester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13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International Technical Semester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14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Research &amp; Development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5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LoD 15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International Medical Semester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3238583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0688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What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are we doing (</a:t>
            </a:r>
            <a:r>
              <a:rPr lang="en-GB" sz="2400" dirty="0" smtClean="0">
                <a:solidFill>
                  <a:srgbClr val="000000"/>
                </a:solidFill>
              </a:rPr>
              <a:t>Line </a:t>
            </a:r>
            <a:r>
              <a:rPr lang="en-GB" sz="2400" dirty="0">
                <a:solidFill>
                  <a:srgbClr val="000000"/>
                </a:solidFill>
              </a:rPr>
              <a:t>of </a:t>
            </a:r>
            <a:r>
              <a:rPr lang="en-GB" sz="2400" dirty="0" smtClean="0">
                <a:solidFill>
                  <a:srgbClr val="000000"/>
                </a:solidFill>
              </a:rPr>
              <a:t>Development 10 Milestones)</a:t>
            </a:r>
            <a:endParaRPr lang="en-GB" dirty="0"/>
          </a:p>
        </p:txBody>
      </p:sp>
      <p:sp>
        <p:nvSpPr>
          <p:cNvPr id="63" name="Rechteck 62"/>
          <p:cNvSpPr/>
          <p:nvPr/>
        </p:nvSpPr>
        <p:spPr bwMode="auto">
          <a:xfrm>
            <a:off x="4203168" y="1628800"/>
            <a:ext cx="2155825" cy="623887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rgbClr val="FFFF00"/>
              </a:gs>
            </a:gsLst>
            <a:lin ang="540000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Implementation Group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GB" sz="1100" b="1" dirty="0">
                <a:solidFill>
                  <a:srgbClr val="000066"/>
                </a:solidFill>
                <a:latin typeface="Arial" charset="0"/>
                <a:cs typeface="Arial" charset="0"/>
              </a:rPr>
              <a:t>Basic Officer Education Institutions’ Representatives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04492"/>
              </p:ext>
            </p:extLst>
          </p:nvPr>
        </p:nvGraphicFramePr>
        <p:xfrm>
          <a:off x="4608725" y="2384048"/>
          <a:ext cx="1368000" cy="80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LoD 10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Gender Mainstreaming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25" name="Gruppieren 24"/>
          <p:cNvGrpSpPr/>
          <p:nvPr/>
        </p:nvGrpSpPr>
        <p:grpSpPr>
          <a:xfrm>
            <a:off x="1449280" y="1977047"/>
            <a:ext cx="3400944" cy="2560121"/>
            <a:chOff x="1449280" y="1977047"/>
            <a:chExt cx="3400944" cy="2560121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449280" y="1977047"/>
              <a:ext cx="2520280" cy="2560121"/>
              <a:chOff x="1440488" y="1558464"/>
              <a:chExt cx="2520280" cy="2560121"/>
            </a:xfrm>
          </p:grpSpPr>
          <p:sp>
            <p:nvSpPr>
              <p:cNvPr id="5" name="Abgerundetes Rechteck 4"/>
              <p:cNvSpPr/>
              <p:nvPr/>
            </p:nvSpPr>
            <p:spPr bwMode="auto">
              <a:xfrm>
                <a:off x="1440488" y="1593632"/>
                <a:ext cx="2520280" cy="2524953"/>
              </a:xfrm>
              <a:prstGeom prst="roundRect">
                <a:avLst>
                  <a:gd name="adj" fmla="val 4806"/>
                </a:avLst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076" name="Picture 4" descr="http://www.emilyo.eu/sites/default/files/Gell%20pictures/2018%2009%2027_29%20LoD_10%20Wiener%20Neustadt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527307" y="2259288"/>
                <a:ext cx="2335077" cy="180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feld 8"/>
              <p:cNvSpPr txBox="1"/>
              <p:nvPr/>
            </p:nvSpPr>
            <p:spPr>
              <a:xfrm>
                <a:off x="1645696" y="1558464"/>
                <a:ext cx="2074799" cy="73866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GB" sz="1400" b="1" dirty="0" smtClean="0"/>
                  <a:t>September 2018 in AT:</a:t>
                </a:r>
              </a:p>
              <a:p>
                <a:pPr algn="ctr"/>
                <a:r>
                  <a:rPr lang="en-GB" sz="1400" b="1" dirty="0" smtClean="0"/>
                  <a:t>1</a:t>
                </a:r>
                <a:r>
                  <a:rPr lang="en-GB" sz="1400" b="1" baseline="30000" dirty="0" smtClean="0"/>
                  <a:t>st</a:t>
                </a:r>
                <a:r>
                  <a:rPr lang="en-GB" sz="1400" b="1" dirty="0" smtClean="0"/>
                  <a:t> Erasmus+</a:t>
                </a:r>
              </a:p>
              <a:p>
                <a:pPr algn="ctr"/>
                <a:r>
                  <a:rPr lang="en-GB" sz="1400" b="1" dirty="0" smtClean="0"/>
                  <a:t>Gender Seminar</a:t>
                </a:r>
                <a:endParaRPr lang="en-GB" sz="1400" b="1" dirty="0"/>
              </a:p>
            </p:txBody>
          </p:sp>
        </p:grpSp>
        <p:sp>
          <p:nvSpPr>
            <p:cNvPr id="14" name="Bogen 13"/>
            <p:cNvSpPr/>
            <p:nvPr/>
          </p:nvSpPr>
          <p:spPr bwMode="auto">
            <a:xfrm>
              <a:off x="3230224" y="2715710"/>
              <a:ext cx="1620000" cy="1080000"/>
            </a:xfrm>
            <a:prstGeom prst="arc">
              <a:avLst>
                <a:gd name="adj1" fmla="val 21479424"/>
                <a:gd name="adj2" fmla="val 5599512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5534480" y="2714400"/>
            <a:ext cx="3529696" cy="1947528"/>
            <a:chOff x="5534480" y="2714400"/>
            <a:chExt cx="3529696" cy="1947528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6136920" y="2840004"/>
              <a:ext cx="2927256" cy="1821924"/>
              <a:chOff x="6097626" y="2428100"/>
              <a:chExt cx="2927256" cy="1821924"/>
            </a:xfrm>
          </p:grpSpPr>
          <p:sp>
            <p:nvSpPr>
              <p:cNvPr id="17" name="Abgerundetes Rechteck 16"/>
              <p:cNvSpPr/>
              <p:nvPr/>
            </p:nvSpPr>
            <p:spPr bwMode="auto">
              <a:xfrm>
                <a:off x="6097626" y="2428100"/>
                <a:ext cx="2927256" cy="1821924"/>
              </a:xfrm>
              <a:prstGeom prst="roundRect">
                <a:avLst>
                  <a:gd name="adj" fmla="val 4806"/>
                </a:avLst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079" name="Picture 7" descr="http://www.emilyo.eu/sites/default/files/Gell%20pictures/2019%2010%2009_12%20LoD_10%20Veliko%20Tarnovo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182552" y="2925832"/>
                <a:ext cx="2772000" cy="12261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feld 12"/>
              <p:cNvSpPr txBox="1"/>
              <p:nvPr/>
            </p:nvSpPr>
            <p:spPr>
              <a:xfrm>
                <a:off x="6186162" y="2428100"/>
                <a:ext cx="2778326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GB" sz="1400" b="1" dirty="0" smtClean="0"/>
                  <a:t>October 2019 in BG:</a:t>
                </a:r>
              </a:p>
              <a:p>
                <a:pPr algn="ctr"/>
                <a:r>
                  <a:rPr lang="en-GB" sz="1400" b="1" dirty="0" smtClean="0"/>
                  <a:t>2</a:t>
                </a:r>
                <a:r>
                  <a:rPr lang="en-GB" sz="1400" b="1" baseline="30000" dirty="0" smtClean="0"/>
                  <a:t>nd</a:t>
                </a:r>
                <a:r>
                  <a:rPr lang="en-GB" sz="1400" b="1" dirty="0" smtClean="0"/>
                  <a:t> Erasmus+ Gender Seminar</a:t>
                </a:r>
                <a:endParaRPr lang="en-GB" sz="1400" b="1" dirty="0"/>
              </a:p>
            </p:txBody>
          </p:sp>
        </p:grpSp>
        <p:sp>
          <p:nvSpPr>
            <p:cNvPr id="26" name="Bogen 25"/>
            <p:cNvSpPr/>
            <p:nvPr/>
          </p:nvSpPr>
          <p:spPr bwMode="auto">
            <a:xfrm flipH="1">
              <a:off x="5534480" y="2714400"/>
              <a:ext cx="1056944" cy="1080000"/>
            </a:xfrm>
            <a:prstGeom prst="arc">
              <a:avLst>
                <a:gd name="adj1" fmla="val 21479424"/>
                <a:gd name="adj2" fmla="val 5599512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1384392" y="3257107"/>
            <a:ext cx="3691664" cy="3078893"/>
            <a:chOff x="1384392" y="3257107"/>
            <a:chExt cx="3691664" cy="3078893"/>
          </a:xfrm>
        </p:grpSpPr>
        <p:grpSp>
          <p:nvGrpSpPr>
            <p:cNvPr id="7" name="Gruppieren 6"/>
            <p:cNvGrpSpPr/>
            <p:nvPr/>
          </p:nvGrpSpPr>
          <p:grpSpPr>
            <a:xfrm>
              <a:off x="1384392" y="4752000"/>
              <a:ext cx="2845151" cy="1584000"/>
              <a:chOff x="1384392" y="4752000"/>
              <a:chExt cx="2845151" cy="1584000"/>
            </a:xfrm>
          </p:grpSpPr>
          <p:sp>
            <p:nvSpPr>
              <p:cNvPr id="15" name="Abgerundetes Rechteck 14"/>
              <p:cNvSpPr/>
              <p:nvPr/>
            </p:nvSpPr>
            <p:spPr bwMode="auto">
              <a:xfrm>
                <a:off x="1446412" y="4752000"/>
                <a:ext cx="2783131" cy="1584000"/>
              </a:xfrm>
              <a:prstGeom prst="roundRect">
                <a:avLst>
                  <a:gd name="adj" fmla="val 4806"/>
                </a:avLst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1384392" y="4796416"/>
                <a:ext cx="1826141" cy="143885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GB" sz="1400" b="1" dirty="0" smtClean="0"/>
                  <a:t>IG voted</a:t>
                </a:r>
              </a:p>
              <a:p>
                <a:pPr algn="ctr"/>
                <a:r>
                  <a:rPr lang="en-GB" sz="1400" b="1" dirty="0" smtClean="0"/>
                  <a:t>on the</a:t>
                </a:r>
              </a:p>
              <a:p>
                <a:pPr algn="ctr"/>
                <a:r>
                  <a:rPr lang="en-GB" sz="1400" b="1" dirty="0" smtClean="0"/>
                  <a:t>Chairperson</a:t>
                </a:r>
              </a:p>
              <a:p>
                <a:pPr algn="ctr"/>
                <a:r>
                  <a:rPr lang="en-GB" sz="1400" b="1" dirty="0" smtClean="0"/>
                  <a:t>in November 2018</a:t>
                </a:r>
              </a:p>
              <a:p>
                <a:pPr algn="ctr"/>
                <a:r>
                  <a:rPr lang="en-GB" sz="1050" b="1" dirty="0"/>
                  <a:t>Col Assoc. </a:t>
                </a:r>
                <a:r>
                  <a:rPr lang="en-GB" sz="1050" b="1" dirty="0" smtClean="0"/>
                  <a:t>Prof.</a:t>
                </a:r>
              </a:p>
              <a:p>
                <a:pPr algn="ctr"/>
                <a:r>
                  <a:rPr lang="en-GB" sz="1050" b="1" dirty="0" smtClean="0"/>
                  <a:t>ATANASOVA-KRASTEVA</a:t>
                </a:r>
              </a:p>
              <a:p>
                <a:pPr algn="ctr"/>
                <a:r>
                  <a:rPr lang="en-GB" sz="1050" b="1" dirty="0" smtClean="0"/>
                  <a:t>Nevena</a:t>
                </a:r>
                <a:r>
                  <a:rPr lang="en-GB" sz="1050" b="1" dirty="0"/>
                  <a:t>, </a:t>
                </a:r>
                <a:r>
                  <a:rPr lang="en-GB" sz="1050" b="1" dirty="0" smtClean="0"/>
                  <a:t>PhD</a:t>
                </a:r>
                <a:endParaRPr lang="en-GB" sz="1050" b="1" dirty="0"/>
              </a:p>
            </p:txBody>
          </p:sp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118402" y="4830605"/>
                <a:ext cx="1031813" cy="144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cxnSp>
          <p:nvCxnSpPr>
            <p:cNvPr id="19" name="Gerade Verbindung mit Pfeil 18"/>
            <p:cNvCxnSpPr/>
            <p:nvPr/>
          </p:nvCxnSpPr>
          <p:spPr bwMode="auto">
            <a:xfrm flipH="1">
              <a:off x="4150215" y="3257107"/>
              <a:ext cx="925841" cy="1404821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uppieren 27"/>
          <p:cNvGrpSpPr/>
          <p:nvPr/>
        </p:nvGrpSpPr>
        <p:grpSpPr>
          <a:xfrm>
            <a:off x="4381943" y="3258000"/>
            <a:ext cx="4378657" cy="3077652"/>
            <a:chOff x="4381943" y="3258000"/>
            <a:chExt cx="4378657" cy="3077652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381943" y="4751652"/>
              <a:ext cx="4378657" cy="1584000"/>
              <a:chOff x="4381943" y="4751652"/>
              <a:chExt cx="4378657" cy="1584000"/>
            </a:xfrm>
          </p:grpSpPr>
          <p:sp>
            <p:nvSpPr>
              <p:cNvPr id="16" name="Abgerundetes Rechteck 15"/>
              <p:cNvSpPr/>
              <p:nvPr/>
            </p:nvSpPr>
            <p:spPr bwMode="auto">
              <a:xfrm>
                <a:off x="4381943" y="4751652"/>
                <a:ext cx="4378657" cy="1584000"/>
              </a:xfrm>
              <a:prstGeom prst="roundRect">
                <a:avLst>
                  <a:gd name="adj" fmla="val 4806"/>
                </a:avLst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074" name="Picture 2" descr="http://www.emilyo.eu/sites/default/files/Gell%20pictures/Meeting%2040%20in%20Athens%20big2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486848" y="4837174"/>
                <a:ext cx="3227128" cy="14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feld 3"/>
              <p:cNvSpPr txBox="1"/>
              <p:nvPr/>
            </p:nvSpPr>
            <p:spPr>
              <a:xfrm>
                <a:off x="7699091" y="4962470"/>
                <a:ext cx="1061509" cy="116955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GB" sz="1400" b="1" dirty="0" smtClean="0"/>
                  <a:t>Officially</a:t>
                </a:r>
              </a:p>
              <a:p>
                <a:pPr algn="ctr"/>
                <a:r>
                  <a:rPr lang="en-GB" sz="1400" b="1" dirty="0" smtClean="0"/>
                  <a:t>launched</a:t>
                </a:r>
              </a:p>
              <a:p>
                <a:pPr algn="ctr"/>
                <a:r>
                  <a:rPr lang="en-GB" sz="1400" b="1" dirty="0" smtClean="0"/>
                  <a:t>in</a:t>
                </a:r>
              </a:p>
              <a:p>
                <a:pPr algn="ctr"/>
                <a:r>
                  <a:rPr lang="en-GB" sz="1400" b="1" dirty="0" smtClean="0"/>
                  <a:t>November</a:t>
                </a:r>
              </a:p>
              <a:p>
                <a:pPr algn="ctr"/>
                <a:r>
                  <a:rPr lang="en-GB" sz="1400" b="1" dirty="0" smtClean="0"/>
                  <a:t>2018</a:t>
                </a:r>
                <a:endParaRPr lang="en-GB" sz="1400" b="1" dirty="0"/>
              </a:p>
            </p:txBody>
          </p:sp>
        </p:grpSp>
        <p:cxnSp>
          <p:nvCxnSpPr>
            <p:cNvPr id="29" name="Gerade Verbindung mit Pfeil 28"/>
            <p:cNvCxnSpPr/>
            <p:nvPr/>
          </p:nvCxnSpPr>
          <p:spPr bwMode="auto">
            <a:xfrm>
              <a:off x="5272824" y="3258000"/>
              <a:ext cx="396044" cy="1408851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uppieren 35"/>
          <p:cNvGrpSpPr/>
          <p:nvPr/>
        </p:nvGrpSpPr>
        <p:grpSpPr>
          <a:xfrm>
            <a:off x="6012160" y="1772816"/>
            <a:ext cx="3091959" cy="983777"/>
            <a:chOff x="6012160" y="1772816"/>
            <a:chExt cx="3091959" cy="983777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6920509" y="1772816"/>
              <a:ext cx="2183610" cy="792088"/>
              <a:chOff x="6920509" y="1700808"/>
              <a:chExt cx="2183610" cy="792088"/>
            </a:xfrm>
          </p:grpSpPr>
          <p:sp>
            <p:nvSpPr>
              <p:cNvPr id="21" name="Abgerundetes Rechteck 20"/>
              <p:cNvSpPr/>
              <p:nvPr/>
            </p:nvSpPr>
            <p:spPr bwMode="auto">
              <a:xfrm>
                <a:off x="6936127" y="1700808"/>
                <a:ext cx="2130311" cy="792088"/>
              </a:xfrm>
              <a:prstGeom prst="roundRect">
                <a:avLst>
                  <a:gd name="adj" fmla="val 4806"/>
                </a:avLst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6920509" y="1727184"/>
                <a:ext cx="2183610" cy="73866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GB" sz="1400" b="1" dirty="0" smtClean="0"/>
                  <a:t>December 2020: SPP</a:t>
                </a:r>
              </a:p>
              <a:p>
                <a:pPr algn="ctr"/>
                <a:r>
                  <a:rPr lang="en-GB" sz="1400" b="1" dirty="0" smtClean="0"/>
                  <a:t>Military Gender Studies</a:t>
                </a:r>
              </a:p>
              <a:p>
                <a:pPr algn="ctr"/>
                <a:r>
                  <a:rPr lang="en-GB" sz="1400" b="1" dirty="0" smtClean="0"/>
                  <a:t>(</a:t>
                </a:r>
                <a:r>
                  <a:rPr lang="en-GB" sz="1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PT</a:t>
                </a:r>
                <a:r>
                  <a:rPr lang="en-GB" sz="1400" b="1" dirty="0" smtClean="0"/>
                  <a:t>, BG, IT, RO, </a:t>
                </a:r>
                <a:r>
                  <a:rPr lang="en-GB" sz="1400" b="1" dirty="0" smtClean="0">
                    <a:solidFill>
                      <a:srgbClr val="000066"/>
                    </a:solidFill>
                  </a:rPr>
                  <a:t>GR</a:t>
                </a:r>
                <a:r>
                  <a:rPr lang="en-GB" sz="1400" b="1" dirty="0" smtClean="0"/>
                  <a:t>)</a:t>
                </a:r>
                <a:endParaRPr lang="en-GB" sz="1400" b="1" dirty="0"/>
              </a:p>
            </p:txBody>
          </p:sp>
        </p:grpSp>
        <p:cxnSp>
          <p:nvCxnSpPr>
            <p:cNvPr id="32" name="Gerade Verbindung mit Pfeil 31"/>
            <p:cNvCxnSpPr>
              <a:endCxn id="22" idx="1"/>
            </p:cNvCxnSpPr>
            <p:nvPr/>
          </p:nvCxnSpPr>
          <p:spPr bwMode="auto">
            <a:xfrm flipV="1">
              <a:off x="6012160" y="2168524"/>
              <a:ext cx="908349" cy="588069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4925" y="3238583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980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What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are we doing (</a:t>
            </a:r>
            <a:r>
              <a:rPr lang="en-GB" sz="2400" dirty="0" smtClean="0">
                <a:solidFill>
                  <a:srgbClr val="000000"/>
                </a:solidFill>
              </a:rPr>
              <a:t>Line </a:t>
            </a:r>
            <a:r>
              <a:rPr lang="en-GB" sz="2400" dirty="0">
                <a:solidFill>
                  <a:srgbClr val="000000"/>
                </a:solidFill>
              </a:rPr>
              <a:t>of </a:t>
            </a:r>
            <a:r>
              <a:rPr lang="en-GB" sz="2400" dirty="0" smtClean="0">
                <a:solidFill>
                  <a:srgbClr val="000000"/>
                </a:solidFill>
              </a:rPr>
              <a:t>Development 10 Past / Future)</a:t>
            </a:r>
            <a:endParaRPr lang="en-GB" dirty="0"/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4925" y="3742639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63" name="Rechteck 62"/>
          <p:cNvSpPr/>
          <p:nvPr/>
        </p:nvSpPr>
        <p:spPr bwMode="auto">
          <a:xfrm>
            <a:off x="4203168" y="1628800"/>
            <a:ext cx="2155825" cy="623887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rgbClr val="FFFF00"/>
              </a:gs>
            </a:gsLst>
            <a:lin ang="5400000" scaled="0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Implementation Group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GB" sz="1100" b="1" dirty="0">
                <a:solidFill>
                  <a:srgbClr val="000066"/>
                </a:solidFill>
                <a:latin typeface="Arial" charset="0"/>
                <a:cs typeface="Arial" charset="0"/>
              </a:rPr>
              <a:t>Basic Officer Education Institutions’ Representatives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329536"/>
              </p:ext>
            </p:extLst>
          </p:nvPr>
        </p:nvGraphicFramePr>
        <p:xfrm>
          <a:off x="4608725" y="2384048"/>
          <a:ext cx="1368000" cy="80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LoD 10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Gender Mainstreaming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027176"/>
              </p:ext>
            </p:extLst>
          </p:nvPr>
        </p:nvGraphicFramePr>
        <p:xfrm>
          <a:off x="1500660" y="3326560"/>
          <a:ext cx="7560840" cy="30547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0"/>
                <a:gridCol w="1800200"/>
                <a:gridCol w="3600400"/>
              </a:tblGrid>
              <a:tr h="324975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rgbClr val="FFFF00"/>
                          </a:solidFill>
                        </a:rPr>
                        <a:t>Sequence / when?</a:t>
                      </a:r>
                      <a:endParaRPr lang="en-GB" sz="1400" noProof="0" dirty="0">
                        <a:solidFill>
                          <a:srgbClr val="FFFF00"/>
                        </a:solidFill>
                      </a:endParaRPr>
                    </a:p>
                  </a:txBody>
                  <a:tcPr marL="36000" marR="3600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rgbClr val="FFFF00"/>
                          </a:solidFill>
                        </a:rPr>
                        <a:t>What</a:t>
                      </a:r>
                      <a:endParaRPr lang="en-GB" sz="1400" noProof="0" dirty="0">
                        <a:solidFill>
                          <a:srgbClr val="FFFF00"/>
                        </a:solidFill>
                      </a:endParaRPr>
                    </a:p>
                  </a:txBody>
                  <a:tcPr marL="36000" marR="3600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rgbClr val="FFFF00"/>
                          </a:solidFill>
                        </a:rPr>
                        <a:t>(Expected) Outcomes</a:t>
                      </a:r>
                      <a:endParaRPr lang="en-GB" sz="1400" noProof="0" dirty="0">
                        <a:solidFill>
                          <a:srgbClr val="FFFF00"/>
                        </a:solidFill>
                      </a:endParaRPr>
                    </a:p>
                  </a:txBody>
                  <a:tcPr marL="36000" marR="36000" anchor="ctr">
                    <a:solidFill>
                      <a:srgbClr val="003399"/>
                    </a:solidFill>
                  </a:tcPr>
                </a:tc>
              </a:tr>
              <a:tr h="324975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Sep 2018</a:t>
                      </a:r>
                      <a:endParaRPr lang="en-GB" sz="1400" b="1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smtClean="0"/>
                        <a:t>1</a:t>
                      </a:r>
                      <a:r>
                        <a:rPr lang="en-GB" sz="1400" b="1" baseline="30000" noProof="0" dirty="0" smtClean="0"/>
                        <a:t>st</a:t>
                      </a:r>
                      <a:r>
                        <a:rPr lang="en-GB" sz="1400" b="1" noProof="0" dirty="0" smtClean="0"/>
                        <a:t> Gender Seminar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White Paper</a:t>
                      </a:r>
                      <a:endParaRPr lang="en-GB" sz="1400" b="1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/>
                </a:tc>
              </a:tr>
              <a:tr h="324975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Nov 2018</a:t>
                      </a:r>
                      <a:endParaRPr lang="en-GB" sz="1400" b="1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Officially</a:t>
                      </a:r>
                      <a:r>
                        <a:rPr lang="en-GB" sz="1400" b="1" baseline="0" noProof="0" dirty="0" smtClean="0"/>
                        <a:t> launched</a:t>
                      </a:r>
                      <a:endParaRPr lang="en-GB" sz="1400" b="1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36000" marR="36000" anchor="ctr"/>
                </a:tc>
              </a:tr>
              <a:tr h="324975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Oct 2019</a:t>
                      </a:r>
                      <a:endParaRPr lang="en-GB" sz="1400" b="1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2</a:t>
                      </a:r>
                      <a:r>
                        <a:rPr lang="en-GB" sz="1400" b="1" baseline="30000" noProof="0" dirty="0" smtClean="0"/>
                        <a:t>nd</a:t>
                      </a:r>
                      <a:r>
                        <a:rPr lang="en-GB" sz="1400" b="1" baseline="0" noProof="0" dirty="0" smtClean="0"/>
                        <a:t> </a:t>
                      </a:r>
                      <a:r>
                        <a:rPr lang="en-GB" sz="1400" b="1" noProof="0" dirty="0" smtClean="0"/>
                        <a:t>Gender Seminar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Organise a </a:t>
                      </a: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Train the Trainers course</a:t>
                      </a:r>
                      <a:endParaRPr lang="en-GB" sz="1400" b="1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/>
                </a:tc>
              </a:tr>
              <a:tr h="324975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Quarterly</a:t>
                      </a:r>
                      <a:r>
                        <a:rPr lang="en-GB" sz="14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1400" b="1" noProof="0" dirty="0" smtClean="0"/>
                        <a:t>IG Meetings</a:t>
                      </a:r>
                      <a:endParaRPr lang="en-GB" sz="1400" b="1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LoD 10 Meeting</a:t>
                      </a:r>
                      <a:endParaRPr lang="en-GB" sz="1400" b="1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Elaborations (</a:t>
                      </a:r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Common Module expected</a:t>
                      </a:r>
                      <a:r>
                        <a:rPr lang="en-GB" sz="1400" b="1" noProof="0" dirty="0" smtClean="0"/>
                        <a:t>)</a:t>
                      </a:r>
                      <a:endParaRPr lang="en-GB" sz="1400" b="1" noProof="0" dirty="0"/>
                    </a:p>
                  </a:txBody>
                  <a:tcPr marL="36000" marR="36000" anchor="ctr"/>
                </a:tc>
              </a:tr>
              <a:tr h="324975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Annual</a:t>
                      </a:r>
                      <a:r>
                        <a:rPr lang="en-GB" sz="1400" b="1" baseline="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1400" b="1" baseline="0" noProof="0" dirty="0" smtClean="0"/>
                        <a:t>Gender Seminar</a:t>
                      </a:r>
                      <a:endParaRPr lang="en-GB" sz="1400" b="1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Specific Topics</a:t>
                      </a:r>
                      <a:endParaRPr lang="en-GB" sz="1400" b="1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Elaborations</a:t>
                      </a:r>
                      <a:endParaRPr lang="en-GB" sz="1400" b="1" noProof="0" dirty="0"/>
                    </a:p>
                  </a:txBody>
                  <a:tcPr marL="36000" marR="36000" anchor="ctr"/>
                </a:tc>
              </a:tr>
              <a:tr h="324975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Annual</a:t>
                      </a:r>
                      <a:r>
                        <a:rPr lang="en-GB" sz="14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1400" b="1" noProof="0" dirty="0" smtClean="0"/>
                        <a:t>iMAF</a:t>
                      </a:r>
                      <a:endParaRPr lang="en-GB" sz="1400" b="1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Specific Topics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Elaborations</a:t>
                      </a:r>
                    </a:p>
                  </a:txBody>
                  <a:tcPr marL="36000" marR="36000" anchor="ctr"/>
                </a:tc>
              </a:tr>
              <a:tr h="779941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SPP (30 months)</a:t>
                      </a:r>
                      <a:endParaRPr lang="en-GB" sz="1400" b="1" noProof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Military Gender Studies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/>
                        <a:t>Questionnaire </a:t>
                      </a:r>
                      <a:r>
                        <a:rPr lang="en-GB" sz="1400" b="1" noProof="0" dirty="0" smtClean="0"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GB" sz="1400" b="1" noProof="0" dirty="0" smtClean="0"/>
                        <a:t>(http://www.emilyo.eu/node/1445)</a:t>
                      </a:r>
                    </a:p>
                    <a:p>
                      <a:pPr algn="ctr"/>
                      <a:r>
                        <a:rPr lang="en-GB" sz="1400" b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MGS army handbook</a:t>
                      </a:r>
                    </a:p>
                  </a:txBody>
                  <a:tcPr marL="36000" marR="36000" anchor="ctr"/>
                </a:tc>
              </a:tr>
            </a:tbl>
          </a:graphicData>
        </a:graphic>
      </p:graphicFrame>
      <p:sp>
        <p:nvSpPr>
          <p:cNvPr id="37" name="Bogen 36"/>
          <p:cNvSpPr/>
          <p:nvPr/>
        </p:nvSpPr>
        <p:spPr bwMode="auto">
          <a:xfrm flipH="1">
            <a:off x="3618312" y="2717712"/>
            <a:ext cx="1882016" cy="956297"/>
          </a:xfrm>
          <a:prstGeom prst="arc">
            <a:avLst>
              <a:gd name="adj1" fmla="val 16197373"/>
              <a:gd name="adj2" fmla="val 307065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4833656" y="1709600"/>
            <a:ext cx="3834981" cy="1356489"/>
            <a:chOff x="4833656" y="1709600"/>
            <a:chExt cx="3834981" cy="1356489"/>
          </a:xfrm>
        </p:grpSpPr>
        <p:sp>
          <p:nvSpPr>
            <p:cNvPr id="38" name="Bogen 37"/>
            <p:cNvSpPr/>
            <p:nvPr/>
          </p:nvSpPr>
          <p:spPr bwMode="auto">
            <a:xfrm flipH="1">
              <a:off x="4833656" y="2109792"/>
              <a:ext cx="2376264" cy="956297"/>
            </a:xfrm>
            <a:prstGeom prst="arc">
              <a:avLst>
                <a:gd name="adj1" fmla="val 5614734"/>
                <a:gd name="adj2" fmla="val 10925428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7032841" y="1709600"/>
              <a:ext cx="1635796" cy="792088"/>
              <a:chOff x="6936128" y="1700808"/>
              <a:chExt cx="1635796" cy="792088"/>
            </a:xfrm>
          </p:grpSpPr>
          <p:sp>
            <p:nvSpPr>
              <p:cNvPr id="43" name="Abgerundetes Rechteck 42"/>
              <p:cNvSpPr/>
              <p:nvPr/>
            </p:nvSpPr>
            <p:spPr bwMode="auto">
              <a:xfrm>
                <a:off x="6936128" y="1700808"/>
                <a:ext cx="1635796" cy="792088"/>
              </a:xfrm>
              <a:prstGeom prst="roundRect">
                <a:avLst>
                  <a:gd name="adj" fmla="val 4806"/>
                </a:avLst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7202646" y="1727184"/>
                <a:ext cx="1119217" cy="73866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GB" sz="1400" b="1" dirty="0" smtClean="0"/>
                  <a:t>At least</a:t>
                </a:r>
              </a:p>
              <a:p>
                <a:pPr algn="ctr"/>
                <a:r>
                  <a:rPr lang="en-GB" sz="1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r>
                  <a:rPr lang="en-GB" sz="1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meetings</a:t>
                </a:r>
              </a:p>
              <a:p>
                <a:pPr algn="ctr"/>
                <a:r>
                  <a:rPr lang="en-GB" sz="1400" b="1" dirty="0" smtClean="0"/>
                  <a:t>per year</a:t>
                </a:r>
                <a:endParaRPr lang="en-GB" sz="1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9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36" t="13497" r="11681" b="4218"/>
          <a:stretch/>
        </p:blipFill>
        <p:spPr bwMode="auto">
          <a:xfrm>
            <a:off x="1912122" y="1674201"/>
            <a:ext cx="6755369" cy="4455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Further Information</a:t>
            </a:r>
            <a:br>
              <a:rPr lang="de-AT" dirty="0" smtClean="0"/>
            </a:br>
            <a:r>
              <a:rPr lang="de-AT" sz="2400" dirty="0" smtClean="0"/>
              <a:t>www.emilyo.eu</a:t>
            </a:r>
            <a:endParaRPr lang="de-AT" sz="24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4266720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5333469" y="2836645"/>
            <a:ext cx="215900" cy="3706629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/>
          <p:cNvGrpSpPr/>
          <p:nvPr/>
        </p:nvGrpSpPr>
        <p:grpSpPr>
          <a:xfrm>
            <a:off x="1407491" y="1655695"/>
            <a:ext cx="7754439" cy="4524006"/>
            <a:chOff x="-9932894" y="-806824"/>
            <a:chExt cx="7741619" cy="461230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9932894" y="-806824"/>
              <a:ext cx="7741619" cy="20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5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9932894" y="1205717"/>
              <a:ext cx="7741619" cy="259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Abgerundetes Rechteck 11"/>
          <p:cNvSpPr/>
          <p:nvPr/>
        </p:nvSpPr>
        <p:spPr bwMode="auto">
          <a:xfrm>
            <a:off x="1533034" y="3736288"/>
            <a:ext cx="7431454" cy="1368152"/>
          </a:xfrm>
          <a:prstGeom prst="roundRect">
            <a:avLst>
              <a:gd name="adj" fmla="val 31372"/>
            </a:avLst>
          </a:prstGeom>
          <a:noFill/>
          <a:ln w="508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de-A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Bildschirmpräsentation (4:3)</PresentationFormat>
  <Paragraphs>171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Standarddesign</vt:lpstr>
      <vt:lpstr>Implementation Group  LoD 10 (Gender Mainstreaming)  3rd Erasmus+ Gender Seminar at EMA</vt:lpstr>
      <vt:lpstr>Contents of the Briefing</vt:lpstr>
      <vt:lpstr>How it began (Nov. 2008)  Declaration of EU MoDs</vt:lpstr>
      <vt:lpstr>Who is involved in the Initiative</vt:lpstr>
      <vt:lpstr>What are we doing (Lines of Development)</vt:lpstr>
      <vt:lpstr>What are we doing (Lines of Development)</vt:lpstr>
      <vt:lpstr>What are we doing (Line of Development 10 Milestones)</vt:lpstr>
      <vt:lpstr>What are we doing (Line of Development 10 Past / Future)</vt:lpstr>
      <vt:lpstr>Further Information www.emilyo.eu</vt:lpstr>
      <vt:lpstr>Further Information – LoD 10 www.emilyo.eu</vt:lpstr>
      <vt:lpstr>1st Erasmus+ Gender Seminar</vt:lpstr>
      <vt:lpstr>PowerPoint-Präsentation</vt:lpstr>
    </vt:vector>
  </TitlesOfParts>
  <Company>ECDL Trainer Schulversion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lecture</dc:title>
  <dc:creator>Harry</dc:creator>
  <cp:lastModifiedBy>Dr. Harald GELL, MSc, MSD, MBA</cp:lastModifiedBy>
  <cp:revision>538</cp:revision>
  <cp:lastPrinted>2015-05-01T16:24:43Z</cp:lastPrinted>
  <dcterms:created xsi:type="dcterms:W3CDTF">2009-07-10T17:32:08Z</dcterms:created>
  <dcterms:modified xsi:type="dcterms:W3CDTF">2021-02-28T15:54:34Z</dcterms:modified>
</cp:coreProperties>
</file>